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2" r:id="rId6"/>
    <p:sldId id="273" r:id="rId7"/>
    <p:sldId id="275" r:id="rId8"/>
    <p:sldId id="271" r:id="rId9"/>
    <p:sldId id="278" r:id="rId10"/>
    <p:sldId id="277" r:id="rId11"/>
    <p:sldId id="283" r:id="rId12"/>
    <p:sldId id="282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FFDFCF-BE9C-4E8F-A639-98C04C486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72F1B2B-2803-4CAC-BD29-A5A680B01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0E0DD9-D276-49BB-B211-D784BEE1C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9C52-14A3-4652-9D9A-EC0C4CAFEFA4}" type="datetimeFigureOut">
              <a:rPr lang="it-IT" smtClean="0"/>
              <a:t>21/05/2021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B42F5A-E20A-4CB5-AB7E-22801DB2A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847E6D-19BC-40AD-878E-11F8DC298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23B8-0398-4A09-8E93-FF8F9C77CB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99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AA6625-2D28-4522-87F2-F4F582B97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07F81B1-EAC5-44FF-8A84-77DB3BB10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0E5193-F14D-4289-B9AB-2C7387FD7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9C52-14A3-4652-9D9A-EC0C4CAFEFA4}" type="datetimeFigureOut">
              <a:rPr lang="it-IT" smtClean="0"/>
              <a:t>21/05/2021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9E41E9-F216-41CB-A6B8-C3880E8DE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D6908B-16B6-4F81-9BCE-435A355C8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23B8-0398-4A09-8E93-FF8F9C77CB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105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2A9366A-799B-43BA-85FF-BAA8E58B62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96B731D-4129-47C6-86D2-DF8032A94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95BFB4-0282-4EBE-90FA-E0CF2017A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9C52-14A3-4652-9D9A-EC0C4CAFEFA4}" type="datetimeFigureOut">
              <a:rPr lang="it-IT" smtClean="0"/>
              <a:t>21/05/2021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18A2D8-B57C-433C-985D-09B7110D8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5420F5-11CC-43E9-A700-6D9CDB42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23B8-0398-4A09-8E93-FF8F9C77CB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536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397E40-7B6C-475E-998D-CB62F5436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70A2A7-81BA-417F-BF84-FB047A3BE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D2DB48-A37E-4350-BC3B-CE713F86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9C52-14A3-4652-9D9A-EC0C4CAFEFA4}" type="datetimeFigureOut">
              <a:rPr lang="it-IT" smtClean="0"/>
              <a:t>21/05/2021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BE770E-E66C-4EC6-AE4C-A8184B13C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EC20EA-71BA-40A1-A765-9E83EDFB3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23B8-0398-4A09-8E93-FF8F9C77CB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93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71644D-D433-44B3-B3EC-F300B6D0A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4D29E2-015A-45C6-86CD-2BF69CEA2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DEF6FA-FB98-4127-B709-8F8BB567F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9C52-14A3-4652-9D9A-EC0C4CAFEFA4}" type="datetimeFigureOut">
              <a:rPr lang="it-IT" smtClean="0"/>
              <a:t>21/05/2021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C12CE5-E1B5-4162-8445-9D0D6062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B048F1-885A-44EF-9D82-AEE5FBFD1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23B8-0398-4A09-8E93-FF8F9C77CB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39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8C77E1-14EC-48D5-A102-F68452C58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0A2F9D-1616-429B-9BBA-86C2ECD2B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5861CB9-C4AA-4432-BB8C-6D9557D1C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62F75E-4937-429B-9814-58084E1C9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9C52-14A3-4652-9D9A-EC0C4CAFEFA4}" type="datetimeFigureOut">
              <a:rPr lang="it-IT" smtClean="0"/>
              <a:t>21/05/2021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1E023D-D54A-4802-AA33-1ADB9BD6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51315B1-238C-4C75-9ABC-7E2B12ECD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23B8-0398-4A09-8E93-FF8F9C77CB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631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F07A52-D008-43F5-9CA1-7A5D02CB9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CA697E6-9307-4EF8-A55F-E2E2DACD7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43F2785-C90F-475C-AD75-3404A41D0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EF2E24C-85BA-4691-8CD6-F9AC88406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18746AE-2936-465C-9345-5B7E9C3E3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F30DEEE-FAFA-4235-85D2-7430E8D9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9C52-14A3-4652-9D9A-EC0C4CAFEFA4}" type="datetimeFigureOut">
              <a:rPr lang="it-IT" smtClean="0"/>
              <a:t>21/05/2021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F83100A-F899-4456-A990-9BD0EF979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492692A-E2E5-4054-94D4-B31D487B1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23B8-0398-4A09-8E93-FF8F9C77CB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43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CADC17-A47B-4B95-B44F-1C0D2A0C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ACFA427-C606-432B-BAB7-D718B208A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9C52-14A3-4652-9D9A-EC0C4CAFEFA4}" type="datetimeFigureOut">
              <a:rPr lang="it-IT" smtClean="0"/>
              <a:t>21/05/2021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543E4B0-56B6-4675-8AB9-27C02A373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64154B0-C50E-4C04-9A09-1B1F492D2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23B8-0398-4A09-8E93-FF8F9C77CB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75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157A53-F288-47C0-82FA-4EB59D5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9C52-14A3-4652-9D9A-EC0C4CAFEFA4}" type="datetimeFigureOut">
              <a:rPr lang="it-IT" smtClean="0"/>
              <a:t>21/05/2021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2DE3584-49B4-42C6-B34E-310244A89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0258FC-76B2-46DD-A7A1-0DF98BE13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23B8-0398-4A09-8E93-FF8F9C77CB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32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F303C6-0A85-4C89-AD15-8D7B66971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C91DBA-BB37-42AA-8F0A-A462397C4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B51FC91-C452-4A8B-926C-4854CE2E3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427A14-C530-4D2E-AAE4-F7D39F78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9C52-14A3-4652-9D9A-EC0C4CAFEFA4}" type="datetimeFigureOut">
              <a:rPr lang="it-IT" smtClean="0"/>
              <a:t>21/05/2021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1D8E52-2CA4-4A58-82FC-333A7FFFD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9ADB48-945E-42C2-AE3D-13FF9AA4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23B8-0398-4A09-8E93-FF8F9C77CB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462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516FBA-BD3D-4822-86C1-50EE9E031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03A93DE-0F1C-4BCA-B8AF-7E7265A935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224F7B6-EAF4-4A23-B8BA-608C447C7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6F2839A-B897-4ED3-993E-92A9B458E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9C52-14A3-4652-9D9A-EC0C4CAFEFA4}" type="datetimeFigureOut">
              <a:rPr lang="it-IT" smtClean="0"/>
              <a:t>21/05/2021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55C828-5334-455B-A23E-B0D840143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B6BF56-75D5-4177-8530-C7E19CE9E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23B8-0398-4A09-8E93-FF8F9C77CB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74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3205AAC-D822-46B6-9634-2E3859CC8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C829EE5-D959-437F-A533-56C10BBE9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D8B1EC-4B81-4373-A6CD-85DD70020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39C52-14A3-4652-9D9A-EC0C4CAFEFA4}" type="datetimeFigureOut">
              <a:rPr lang="it-IT" smtClean="0"/>
              <a:t>21/05/2021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C5796F-24B6-4E12-AB46-9B5F176B5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37CEAD-2E8D-4100-8136-7BFB8C29D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C23B8-0398-4A09-8E93-FF8F9C77CB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1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lmanifesto.it/il-testo-di-bella-ciao/" TargetMode="External"/><Relationship Id="rId4" Type="http://schemas.openxmlformats.org/officeDocument/2006/relationships/hyperlink" Target="https://lyricstranslate.com/it/cassandra-cassandra.html-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zone Cassandra">
            <a:hlinkClick r:id="" action="ppaction://media"/>
            <a:extLst>
              <a:ext uri="{FF2B5EF4-FFF2-40B4-BE49-F238E27FC236}">
                <a16:creationId xmlns:a16="http://schemas.microsoft.com/office/drawing/2014/main" id="{5C3D8F6F-1AA6-46C0-B932-4ECA12FDB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0401" y="259469"/>
            <a:ext cx="609600" cy="60960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19 idee su Cassandra | john william godward, costumi halloween vintage,  olografia">
            <a:extLst>
              <a:ext uri="{FF2B5EF4-FFF2-40B4-BE49-F238E27FC236}">
                <a16:creationId xmlns:a16="http://schemas.microsoft.com/office/drawing/2014/main" id="{36A32CC3-1419-41A7-A524-AE69D9BE8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r="4380" b="1"/>
          <a:stretch/>
        </p:blipFill>
        <p:spPr bwMode="auto"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6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" name="Picture 4" descr="Sandro Pertini - Wikipedia">
            <a:extLst>
              <a:ext uri="{FF2B5EF4-FFF2-40B4-BE49-F238E27FC236}">
                <a16:creationId xmlns:a16="http://schemas.microsoft.com/office/drawing/2014/main" id="{CC8DC47A-415A-4ED2-8440-226373D67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r="14186" b="-1"/>
          <a:stretch/>
        </p:blipFill>
        <p:spPr bwMode="auto"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6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B499CD-79C5-4368-8D53-79153A91E5BB}"/>
              </a:ext>
            </a:extLst>
          </p:cNvPr>
          <p:cNvSpPr txBox="1"/>
          <p:nvPr/>
        </p:nvSpPr>
        <p:spPr>
          <a:xfrm>
            <a:off x="3998350" y="564269"/>
            <a:ext cx="39100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dirty="0">
                <a:solidFill>
                  <a:schemeClr val="accent4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  <a:ea typeface="+mj-ea"/>
                <a:cs typeface="+mj-cs"/>
              </a:rPr>
              <a:t>Cassandra e Pertini </a:t>
            </a:r>
          </a:p>
          <a:p>
            <a:pPr algn="ctr"/>
            <a:r>
              <a:rPr lang="it-IT" sz="6600" dirty="0">
                <a:solidFill>
                  <a:schemeClr val="accent4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  <a:ea typeface="+mj-ea"/>
                <a:cs typeface="+mj-cs"/>
              </a:rPr>
              <a:t>a confronto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4205EB-B551-44BA-A3D5-2E43F21A0D99}"/>
              </a:ext>
            </a:extLst>
          </p:cNvPr>
          <p:cNvSpPr txBox="1"/>
          <p:nvPr/>
        </p:nvSpPr>
        <p:spPr>
          <a:xfrm>
            <a:off x="5234432" y="5380670"/>
            <a:ext cx="3398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Sofia Sparaci</a:t>
            </a:r>
          </a:p>
          <a:p>
            <a:pPr algn="just"/>
            <a:r>
              <a:rPr lang="it-IT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Serena Fuselli</a:t>
            </a:r>
          </a:p>
          <a:p>
            <a:pPr algn="just"/>
            <a:r>
              <a:rPr lang="it-IT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Alice Carbonari</a:t>
            </a:r>
          </a:p>
          <a:p>
            <a:pPr algn="just"/>
            <a:r>
              <a:rPr lang="it-IT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Maria Chiara Romanazzi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0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A1B16D8-6F79-464B-A385-57E5C6C4E7EC}"/>
              </a:ext>
            </a:extLst>
          </p:cNvPr>
          <p:cNvSpPr txBox="1">
            <a:spLocks/>
          </p:cNvSpPr>
          <p:nvPr/>
        </p:nvSpPr>
        <p:spPr>
          <a:xfrm>
            <a:off x="390520" y="2460950"/>
            <a:ext cx="2655887" cy="32132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C85DA56E-E67E-4F48-B855-B2D93B5CB5A8}"/>
              </a:ext>
            </a:extLst>
          </p:cNvPr>
          <p:cNvSpPr txBox="1">
            <a:spLocks/>
          </p:cNvSpPr>
          <p:nvPr/>
        </p:nvSpPr>
        <p:spPr>
          <a:xfrm>
            <a:off x="160672" y="118309"/>
            <a:ext cx="3384000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rush Script MT" panose="03060802040406070304" pitchFamily="66" charset="0"/>
              </a:rPr>
              <a:t>Cassandra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8C24FA0-E204-4BDD-BBBA-060E35217FD7}"/>
              </a:ext>
            </a:extLst>
          </p:cNvPr>
          <p:cNvSpPr txBox="1"/>
          <p:nvPr/>
        </p:nvSpPr>
        <p:spPr>
          <a:xfrm>
            <a:off x="25964" y="1207800"/>
            <a:ext cx="3830501" cy="1955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285750" indent="-285750">
              <a:spcAft>
                <a:spcPts val="1500"/>
              </a:spcAft>
              <a:buFont typeface="Courier New" panose="02070309020205020404" pitchFamily="49" charset="0"/>
              <a:buChar char="o"/>
            </a:pPr>
            <a:r>
              <a:rPr lang="it-IT" sz="29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Riceve da Apollo il dono di prevedere il futuro e la dote della profezia, ma in cambio ella avrebbe dovuto giacere con lui.</a:t>
            </a:r>
          </a:p>
          <a:p>
            <a:pPr marL="285750" indent="-285750">
              <a:spcAft>
                <a:spcPts val="1500"/>
              </a:spcAft>
              <a:buFont typeface="Courier New" panose="02070309020205020404" pitchFamily="49" charset="0"/>
              <a:buChar char="o"/>
            </a:pPr>
            <a:r>
              <a:rPr lang="it-IT" sz="29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Il patto non viene rispettato e Cassandra acquisisce il dono della profezia ma nessuno le crede. </a:t>
            </a:r>
          </a:p>
          <a:p>
            <a:pPr marL="285750" indent="-285750">
              <a:spcAft>
                <a:spcPts val="1500"/>
              </a:spcAft>
              <a:buFont typeface="Courier New" panose="02070309020205020404" pitchFamily="49" charset="0"/>
              <a:buChar char="o"/>
            </a:pPr>
            <a:endParaRPr lang="it-IT" sz="2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500"/>
              </a:spcAft>
              <a:buFont typeface="Courier New" panose="02070309020205020404" pitchFamily="49" charset="0"/>
              <a:buChar char="o"/>
            </a:pPr>
            <a:endParaRPr lang="it-IT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it-IT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it-IT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bg1">
                  <a:alpha val="60000"/>
                </a:schemeClr>
              </a:solidFill>
              <a:effectLst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D3811E9-206C-4EC2-A8DD-3F1A68FD9262}"/>
              </a:ext>
            </a:extLst>
          </p:cNvPr>
          <p:cNvSpPr txBox="1"/>
          <p:nvPr/>
        </p:nvSpPr>
        <p:spPr>
          <a:xfrm>
            <a:off x="70749" y="803304"/>
            <a:ext cx="4718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400" dirty="0">
                <a:latin typeface="Modern Love" panose="04090805081005020601" pitchFamily="82" charset="0"/>
              </a:rPr>
              <a:t>La </a:t>
            </a:r>
            <a:r>
              <a:rPr lang="it-IT" sz="2400" i="1" dirty="0">
                <a:latin typeface="Modern Love" panose="04090805081005020601" pitchFamily="82" charset="0"/>
              </a:rPr>
              <a:t>s</a:t>
            </a:r>
            <a:r>
              <a:rPr lang="it-IT" sz="2400" dirty="0">
                <a:latin typeface="Modern Love" panose="04090805081005020601" pitchFamily="82" charset="0"/>
              </a:rPr>
              <a:t>ua storia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C4DBB85-D267-41D1-8F0D-FA50A83DBBC3}"/>
              </a:ext>
            </a:extLst>
          </p:cNvPr>
          <p:cNvSpPr txBox="1"/>
          <p:nvPr/>
        </p:nvSpPr>
        <p:spPr>
          <a:xfrm>
            <a:off x="25964" y="3934119"/>
            <a:ext cx="3830501" cy="2382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1000"/>
              </a:spcAft>
              <a:buFont typeface="Courier New" panose="02070309020205020404" pitchFamily="49" charset="0"/>
              <a:buChar char="o"/>
              <a:tabLst>
                <a:tab pos="182563" algn="l"/>
              </a:tabLst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Riconobbe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Paride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quando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tornò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Troia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80000"/>
              </a:lnSpc>
              <a:spcAft>
                <a:spcPts val="1500"/>
              </a:spcAft>
              <a:buFont typeface="Courier New" panose="02070309020205020404" pitchFamily="49" charset="0"/>
              <a:buChar char="o"/>
              <a:tabLst>
                <a:tab pos="182563" algn="l"/>
              </a:tabLst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Prevede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che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lì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poco,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avrebbe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scatenato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una Guerra e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tentò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metterli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guardia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riguardo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all’inganno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del cavallo di legno.</a:t>
            </a:r>
          </a:p>
          <a:p>
            <a:pPr marL="285750" indent="-285750">
              <a:lnSpc>
                <a:spcPct val="80000"/>
              </a:lnSpc>
              <a:spcAft>
                <a:spcPts val="1000"/>
              </a:spcAft>
              <a:buFont typeface="Courier New" panose="02070309020205020404" pitchFamily="49" charset="0"/>
              <a:buChar char="o"/>
              <a:tabLst>
                <a:tab pos="182563" algn="l"/>
              </a:tabLst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Poiché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Aiace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violenta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Cassandra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gli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dei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puniscono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principi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greci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successivamente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ella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diviene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schiava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Agamennone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C713FB2-91A7-4EF8-8C22-B4987D46B36B}"/>
              </a:ext>
            </a:extLst>
          </p:cNvPr>
          <p:cNvSpPr txBox="1"/>
          <p:nvPr/>
        </p:nvSpPr>
        <p:spPr>
          <a:xfrm>
            <a:off x="70225" y="2996439"/>
            <a:ext cx="38305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Brush Script MT" panose="03060802040406070304" pitchFamily="66" charset="0"/>
                <a:ea typeface="Cambria" panose="02040503050406030204" pitchFamily="18" charset="0"/>
                <a:cs typeface="Arial" panose="020B0604020202020204" pitchFamily="34" charset="0"/>
              </a:rPr>
              <a:t>Tutti la credono matta nonostante lei predica la verità. </a:t>
            </a:r>
          </a:p>
          <a:p>
            <a:endParaRPr lang="it-IT" dirty="0"/>
          </a:p>
        </p:txBody>
      </p:sp>
      <p:pic>
        <p:nvPicPr>
          <p:cNvPr id="27" name="Picture 4" descr="Apollo">
            <a:extLst>
              <a:ext uri="{FF2B5EF4-FFF2-40B4-BE49-F238E27FC236}">
                <a16:creationId xmlns:a16="http://schemas.microsoft.com/office/drawing/2014/main" id="{CB42C02A-93D6-45AF-ADE8-EEE9E97FC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203" y="278413"/>
            <a:ext cx="2695047" cy="288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l filo di Erica: L'ira di Apollo e l'infelicità di Cassandra">
            <a:extLst>
              <a:ext uri="{FF2B5EF4-FFF2-40B4-BE49-F238E27FC236}">
                <a16:creationId xmlns:a16="http://schemas.microsoft.com/office/drawing/2014/main" id="{B24AC5E5-DBE9-4C69-B127-C71BFBD60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613" y="292180"/>
            <a:ext cx="3869446" cy="288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l cavallo di Troia dono del Sindaco e dell'USRC">
            <a:extLst>
              <a:ext uri="{FF2B5EF4-FFF2-40B4-BE49-F238E27FC236}">
                <a16:creationId xmlns:a16="http://schemas.microsoft.com/office/drawing/2014/main" id="{B930B645-E4D8-4623-98AD-7EB0FC09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613" y="3409702"/>
            <a:ext cx="3209917" cy="321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assandra (mitologia) - Wikipedia">
            <a:extLst>
              <a:ext uri="{FF2B5EF4-FFF2-40B4-BE49-F238E27FC236}">
                <a16:creationId xmlns:a16="http://schemas.microsoft.com/office/drawing/2014/main" id="{6183BBC5-30A0-4173-A382-55508698A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77"/>
          <a:stretch/>
        </p:blipFill>
        <p:spPr bwMode="auto">
          <a:xfrm>
            <a:off x="9942312" y="3413815"/>
            <a:ext cx="1938938" cy="321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774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7 Luglio 1978, l'elezione di Sandro Pertini a Presidente della Repubblica -  IL VIDEO">
            <a:extLst>
              <a:ext uri="{FF2B5EF4-FFF2-40B4-BE49-F238E27FC236}">
                <a16:creationId xmlns:a16="http://schemas.microsoft.com/office/drawing/2014/main" id="{CB1C0BC2-3625-401F-AFB0-80EE055D4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r="22376" b="1"/>
          <a:stretch/>
        </p:blipFill>
        <p:spPr bwMode="auto">
          <a:xfrm>
            <a:off x="9051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B26C44-CC91-46AB-A056-A532A600FE9A}"/>
              </a:ext>
            </a:extLst>
          </p:cNvPr>
          <p:cNvSpPr txBox="1"/>
          <p:nvPr/>
        </p:nvSpPr>
        <p:spPr>
          <a:xfrm>
            <a:off x="6270084" y="237155"/>
            <a:ext cx="5787371" cy="63836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66700" lvl="6" indent="-228600">
              <a:lnSpc>
                <a:spcPct val="90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Sandro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Pertini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è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nato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il 25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settembre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del 1896 a Stella in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provincia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Savona, ed è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morto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Roma il 24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febbraio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1990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all’età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93 anni. </a:t>
            </a:r>
          </a:p>
          <a:p>
            <a:pPr marL="285750" indent="-228600">
              <a:lnSpc>
                <a:spcPct val="90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Laureato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in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Giurisprudenza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e in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scienze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sociali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intraprese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l’impegno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socialista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Nel 1917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ottenne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medaglia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d’argento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al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valore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per aver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combattuto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nel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fronte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dell’Isonzo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</a:p>
          <a:p>
            <a:pPr marL="285750" indent="-228600">
              <a:lnSpc>
                <a:spcPct val="90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 oppose al regime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fascista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venendo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arrestato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esiliato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e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mandato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al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confino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Nel 1918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iscrisse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al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Partito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Socialista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Unitario</a:t>
            </a:r>
            <a:endParaRPr lang="en-US" sz="17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Venne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perseguitato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per la lotta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contro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dittatura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 Mussolini </a:t>
            </a:r>
          </a:p>
          <a:p>
            <a:pPr marL="285750" indent="-228600">
              <a:lnSpc>
                <a:spcPct val="90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Pubblicò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l’opuscolo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clandestino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“Sotto il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barbaro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dominio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fascista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” e ne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affrontò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le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conseguenze</a:t>
            </a:r>
            <a:endParaRPr lang="en-US" sz="17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Fu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eletto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Segretario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del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Partito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Socialista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Italiano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unità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proletaria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nel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1945. </a:t>
            </a:r>
          </a:p>
          <a:p>
            <a:pPr marL="285750" indent="-228600">
              <a:lnSpc>
                <a:spcPct val="90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Divenne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Deputato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dell'Assemblea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Costituente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e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Senatore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della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Repubblica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nel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1948</a:t>
            </a:r>
          </a:p>
          <a:p>
            <a:pPr marL="285750" indent="-228600">
              <a:lnSpc>
                <a:spcPct val="90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Presidente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della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Camera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dei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Deputati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nel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1968 e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nel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1972</a:t>
            </a:r>
          </a:p>
          <a:p>
            <a:pPr marL="285750" indent="-228600">
              <a:lnSpc>
                <a:spcPct val="90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Presidente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della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Repubblica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Italiana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il 9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luglio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del 1978 in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carica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fino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al 1985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59C225-9704-4E2E-BA26-26D7950DA12D}"/>
              </a:ext>
            </a:extLst>
          </p:cNvPr>
          <p:cNvSpPr txBox="1"/>
          <p:nvPr/>
        </p:nvSpPr>
        <p:spPr>
          <a:xfrm>
            <a:off x="199535" y="749731"/>
            <a:ext cx="463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800" dirty="0">
                <a:solidFill>
                  <a:schemeClr val="bg1"/>
                </a:solidFill>
                <a:latin typeface="Modern Love" panose="04090805081005020601" pitchFamily="82" charset="0"/>
              </a:rPr>
              <a:t>La vita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A340087-04F3-4211-B9F9-EEBE7125B81C}"/>
              </a:ext>
            </a:extLst>
          </p:cNvPr>
          <p:cNvSpPr txBox="1"/>
          <p:nvPr/>
        </p:nvSpPr>
        <p:spPr>
          <a:xfrm>
            <a:off x="199533" y="0"/>
            <a:ext cx="29967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  <a:latin typeface="Brush Script MT" panose="03060802040406070304" pitchFamily="66" charset="0"/>
              </a:rPr>
              <a:t>Sandro Pertini</a:t>
            </a:r>
          </a:p>
        </p:txBody>
      </p:sp>
    </p:spTree>
    <p:extLst>
      <p:ext uri="{BB962C8B-B14F-4D97-AF65-F5344CB8AC3E}">
        <p14:creationId xmlns:p14="http://schemas.microsoft.com/office/powerpoint/2010/main" val="285696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3DCACA1B-E1C5-417C-8EED-8D1A7E789F8E}"/>
              </a:ext>
            </a:extLst>
          </p:cNvPr>
          <p:cNvSpPr txBox="1">
            <a:spLocks/>
          </p:cNvSpPr>
          <p:nvPr/>
        </p:nvSpPr>
        <p:spPr>
          <a:xfrm>
            <a:off x="7488382" y="77788"/>
            <a:ext cx="3485322" cy="57732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kern="1200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Gli</a:t>
            </a:r>
            <a:r>
              <a:rPr lang="en-US" kern="1200" dirty="0">
                <a:solidFill>
                  <a:schemeClr val="bg1"/>
                </a:solidFill>
                <a:latin typeface="Brush Script MT" panose="03060802040406070304" pitchFamily="66" charset="0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insegnamenti</a:t>
            </a:r>
            <a:r>
              <a:rPr lang="en-US" kern="1200" dirty="0">
                <a:solidFill>
                  <a:schemeClr val="bg1"/>
                </a:solidFill>
                <a:latin typeface="Brush Script MT" panose="03060802040406070304" pitchFamily="66" charset="0"/>
              </a:rPr>
              <a:t> </a:t>
            </a:r>
          </a:p>
        </p:txBody>
      </p:sp>
      <p:pic>
        <p:nvPicPr>
          <p:cNvPr id="2" name="Picture 2" descr="Cassandra. Le donne nel mito, la profetessa violata">
            <a:extLst>
              <a:ext uri="{FF2B5EF4-FFF2-40B4-BE49-F238E27FC236}">
                <a16:creationId xmlns:a16="http://schemas.microsoft.com/office/drawing/2014/main" id="{CCC09217-EEB6-4CD9-98E0-BE77ADCF6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777"/>
          <a:stretch/>
        </p:blipFill>
        <p:spPr bwMode="auto">
          <a:xfrm>
            <a:off x="0" y="-1"/>
            <a:ext cx="6088360" cy="3333749"/>
          </a:xfrm>
          <a:custGeom>
            <a:avLst/>
            <a:gdLst/>
            <a:ahLst/>
            <a:cxnLst/>
            <a:rect l="l" t="t" r="r" b="b"/>
            <a:pathLst>
              <a:path w="6088380" h="3333749">
                <a:moveTo>
                  <a:pt x="0" y="0"/>
                </a:moveTo>
                <a:lnTo>
                  <a:pt x="6088380" y="0"/>
                </a:lnTo>
                <a:lnTo>
                  <a:pt x="6088380" y="2202180"/>
                </a:lnTo>
                <a:lnTo>
                  <a:pt x="5913795" y="3333749"/>
                </a:lnTo>
                <a:lnTo>
                  <a:pt x="0" y="33337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25 aprile 1945: quando la voce di Sandro Pertini chiamò alla rivolta |  Globalist">
            <a:extLst>
              <a:ext uri="{FF2B5EF4-FFF2-40B4-BE49-F238E27FC236}">
                <a16:creationId xmlns:a16="http://schemas.microsoft.com/office/drawing/2014/main" id="{AFD38FFD-E8AD-4CF6-8BAE-F0AA35BFC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400"/>
          <a:stretch/>
        </p:blipFill>
        <p:spPr bwMode="auto">
          <a:xfrm>
            <a:off x="0" y="3547094"/>
            <a:ext cx="6088360" cy="3333748"/>
          </a:xfrm>
          <a:custGeom>
            <a:avLst/>
            <a:gdLst/>
            <a:ahLst/>
            <a:cxnLst/>
            <a:rect l="l" t="t" r="r" b="b"/>
            <a:pathLst>
              <a:path w="6088380" h="3333748">
                <a:moveTo>
                  <a:pt x="0" y="0"/>
                </a:moveTo>
                <a:lnTo>
                  <a:pt x="5884403" y="0"/>
                </a:lnTo>
                <a:lnTo>
                  <a:pt x="5882640" y="11428"/>
                </a:lnTo>
                <a:lnTo>
                  <a:pt x="5562600" y="1931668"/>
                </a:lnTo>
                <a:lnTo>
                  <a:pt x="6088380" y="3333748"/>
                </a:lnTo>
                <a:lnTo>
                  <a:pt x="0" y="33337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70" y="544"/>
            <a:ext cx="874716" cy="6857455"/>
            <a:chOff x="5395370" y="544"/>
            <a:chExt cx="874716" cy="685745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0FE0540-FCCF-4CD3-ACD1-A3ACF5ADD748}"/>
              </a:ext>
            </a:extLst>
          </p:cNvPr>
          <p:cNvSpPr txBox="1">
            <a:spLocks/>
          </p:cNvSpPr>
          <p:nvPr/>
        </p:nvSpPr>
        <p:spPr>
          <a:xfrm>
            <a:off x="6554471" y="763955"/>
            <a:ext cx="5485758" cy="268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Ciò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è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realmente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importante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è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essere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acclamati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conosciuti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per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qualcosa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quanto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fare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tutto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il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possibile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affinché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ciò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vuole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avveri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È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stato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dato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il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suo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nome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una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malattia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chiamata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«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Sindrome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Cassandra»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consiste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nel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creare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profezie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sé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avverse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fino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portare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alla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depressione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contrario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però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Cassandra, come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Pertini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non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abbatteva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davanti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alle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difficoltà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le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presentavano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anzi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queste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spronavano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ancor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più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sz="16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bg1">
                  <a:alpha val="80000"/>
                </a:schemeClr>
              </a:solidFill>
            </a:endParaRPr>
          </a:p>
          <a:p>
            <a:pPr marL="0"/>
            <a:endParaRPr lang="en-US" sz="8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64A0C7C-9748-4789-A091-9BA9664AD030}"/>
              </a:ext>
            </a:extLst>
          </p:cNvPr>
          <p:cNvSpPr txBox="1"/>
          <p:nvPr/>
        </p:nvSpPr>
        <p:spPr>
          <a:xfrm>
            <a:off x="6554471" y="3950523"/>
            <a:ext cx="49834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«Sii sempre, in ogni circostanza e di fronte a tutti un uomo libero e pur di esserlo sii pronto a pagare qualsiasi prezzo.»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B7BE726-5B9B-4353-9BE5-1D03E1AF375B}"/>
              </a:ext>
            </a:extLst>
          </p:cNvPr>
          <p:cNvSpPr txBox="1"/>
          <p:nvPr/>
        </p:nvSpPr>
        <p:spPr>
          <a:xfrm>
            <a:off x="6554471" y="5057507"/>
            <a:ext cx="46704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«Io combatto la tua idea che è contraria alla mia, ma sono pronto a battermi al prezzo della mia vita perché tu la tua idea la possa esprimere sempre liberamente.» </a:t>
            </a:r>
          </a:p>
        </p:txBody>
      </p:sp>
    </p:spTree>
    <p:extLst>
      <p:ext uri="{BB962C8B-B14F-4D97-AF65-F5344CB8AC3E}">
        <p14:creationId xmlns:p14="http://schemas.microsoft.com/office/powerpoint/2010/main" val="1233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ella ciao">
            <a:hlinkClick r:id="" action="ppaction://media"/>
            <a:extLst>
              <a:ext uri="{FF2B5EF4-FFF2-40B4-BE49-F238E27FC236}">
                <a16:creationId xmlns:a16="http://schemas.microsoft.com/office/drawing/2014/main" id="{71F7F6A2-2013-4F71-947F-CD637FC67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6308" y="338286"/>
            <a:ext cx="609600" cy="6096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1B1499-F510-47F4-899C-17CCF44EA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02" y="2352984"/>
            <a:ext cx="4144819" cy="38619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La </a:t>
            </a:r>
            <a:r>
              <a:rPr lang="en-US" sz="2400" kern="1200" dirty="0" err="1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tenacia</a:t>
            </a:r>
            <a:r>
              <a:rPr lang="en-US" sz="2400" kern="1200" dirty="0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 secondo </a:t>
            </a:r>
            <a:r>
              <a:rPr lang="en-US" sz="2400" kern="1200" dirty="0" err="1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noi</a:t>
            </a:r>
            <a:r>
              <a:rPr lang="en-US" sz="2400" kern="1200" dirty="0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è un </a:t>
            </a:r>
            <a:r>
              <a:rPr lang="en-US" sz="2400" dirty="0" err="1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valore</a:t>
            </a:r>
            <a:r>
              <a:rPr lang="en-US" sz="2400" dirty="0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 in cui </a:t>
            </a:r>
            <a:r>
              <a:rPr lang="en-US" sz="2400" dirty="0" err="1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si</a:t>
            </a:r>
            <a:r>
              <a:rPr lang="en-US" sz="2400" dirty="0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identificano</a:t>
            </a:r>
            <a:r>
              <a:rPr lang="en-US" sz="2400" kern="1200" dirty="0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entrambi</a:t>
            </a:r>
            <a:r>
              <a:rPr lang="en-US" sz="2400" kern="1200" dirty="0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i</a:t>
            </a:r>
            <a:r>
              <a:rPr lang="en-US" sz="2400" kern="1200" dirty="0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  </a:t>
            </a:r>
            <a:r>
              <a:rPr lang="en-US" sz="2400" kern="1200" dirty="0" err="1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personaggi</a:t>
            </a:r>
            <a:r>
              <a:rPr lang="en-US" sz="2400" kern="1200" dirty="0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.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Modern Love" panose="04090805081005020601" pitchFamily="82" charset="0"/>
              </a:rPr>
              <a:t>Sono molto legati alla loro patria in quanto si ostinano a difenderla. In loro vediamo un atteggiamento di patriottismo.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58D2A69-41E9-4EFA-BBF1-20C447F105BD}"/>
              </a:ext>
            </a:extLst>
          </p:cNvPr>
          <p:cNvSpPr txBox="1"/>
          <p:nvPr/>
        </p:nvSpPr>
        <p:spPr>
          <a:xfrm>
            <a:off x="556092" y="643086"/>
            <a:ext cx="37994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0" dirty="0">
                <a:solidFill>
                  <a:schemeClr val="bg1"/>
                </a:solidFill>
                <a:latin typeface="Brush Script MT" panose="03060802040406070304" pitchFamily="66" charset="0"/>
              </a:rPr>
              <a:t>La tenacia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05ABF7-F4D3-4882-9C07-B8C4283DF3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26" r="-1" b="5725"/>
          <a:stretch/>
        </p:blipFill>
        <p:spPr>
          <a:xfrm>
            <a:off x="4904316" y="0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9358235-2436-4BFB-AA4D-616759C6F1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72"/>
          <a:stretch/>
        </p:blipFill>
        <p:spPr>
          <a:xfrm>
            <a:off x="4716571" y="3802957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09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ioDG53 #Vivace ® 🇪🇺🇮🇹 on Twitter: &quot;#Cassandrate n.1 Cassandra, figlia  di Priamo, sacerdotessa troiana, nella mitologia greca aveva il dono della  profezia ma anche la sventura di non essere creduta. Oggi si">
            <a:extLst>
              <a:ext uri="{FF2B5EF4-FFF2-40B4-BE49-F238E27FC236}">
                <a16:creationId xmlns:a16="http://schemas.microsoft.com/office/drawing/2014/main" id="{7D79EC5B-9D00-4821-9662-8F3A094E5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7" r="-1" b="25244"/>
          <a:stretch/>
        </p:blipFill>
        <p:spPr bwMode="auto">
          <a:xfrm>
            <a:off x="3882571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F7D1A6F-E981-41EB-8591-9C39AAE6603F}"/>
              </a:ext>
            </a:extLst>
          </p:cNvPr>
          <p:cNvSpPr txBox="1"/>
          <p:nvPr/>
        </p:nvSpPr>
        <p:spPr>
          <a:xfrm>
            <a:off x="288977" y="473912"/>
            <a:ext cx="338462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Modern Love Grunge" panose="04070805081005020601" pitchFamily="82" charset="0"/>
                <a:ea typeface="Cambria" panose="02040503050406030204" pitchFamily="18" charset="0"/>
              </a:rPr>
              <a:t>Cassandra di Christa </a:t>
            </a:r>
            <a:r>
              <a:rPr lang="it-IT" sz="2000" b="1" dirty="0" err="1">
                <a:solidFill>
                  <a:schemeClr val="bg1"/>
                </a:solidFill>
                <a:latin typeface="Modern Love Grunge" panose="04070805081005020601" pitchFamily="82" charset="0"/>
                <a:ea typeface="Cambria" panose="02040503050406030204" pitchFamily="18" charset="0"/>
              </a:rPr>
              <a:t>Wolf</a:t>
            </a:r>
            <a:endParaRPr lang="it-IT" sz="2000" b="1" dirty="0">
              <a:solidFill>
                <a:schemeClr val="bg1"/>
              </a:solidFill>
              <a:latin typeface="Modern Love Grunge" panose="04070805081005020601" pitchFamily="82" charset="0"/>
              <a:ea typeface="Cambria" panose="02040503050406030204" pitchFamily="18" charset="0"/>
            </a:endParaRPr>
          </a:p>
          <a:p>
            <a:endParaRPr lang="it-IT" b="1" dirty="0">
              <a:solidFill>
                <a:schemeClr val="bg1"/>
              </a:solidFill>
              <a:latin typeface="Modern Love" panose="04090805081005020601" pitchFamily="82" charset="0"/>
              <a:ea typeface="Cambria" panose="02040503050406030204" pitchFamily="18" charset="0"/>
            </a:endParaRPr>
          </a:p>
          <a:p>
            <a:r>
              <a:rPr lang="it-IT" dirty="0">
                <a:solidFill>
                  <a:schemeClr val="bg1"/>
                </a:solidFill>
                <a:latin typeface="Modern Love" panose="04090805081005020601" pitchFamily="82" charset="0"/>
                <a:ea typeface="Cambria" panose="02040503050406030204" pitchFamily="18" charset="0"/>
              </a:rPr>
              <a:t>Questo libro racconta la storia di Cassandra dopo che divenne concubina di Agamennone. Inizia a profetizzare la sua morte e quella dell’uomo per mano di Clitennestra.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2397D09-755E-4A63-8966-C9FB12942876}"/>
              </a:ext>
            </a:extLst>
          </p:cNvPr>
          <p:cNvSpPr txBox="1"/>
          <p:nvPr/>
        </p:nvSpPr>
        <p:spPr>
          <a:xfrm>
            <a:off x="288977" y="3429000"/>
            <a:ext cx="3001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Grunge" panose="04070805081005020601" pitchFamily="82" charset="0"/>
                <a:ea typeface="Cambria" panose="02040503050406030204" pitchFamily="18" charset="0"/>
              </a:rPr>
              <a:t>La torcia di Marion Zimmer Bradley</a:t>
            </a:r>
          </a:p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Grunge" panose="04070805081005020601" pitchFamily="82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870178E7-FFA7-4E06-8F2C-D4D67050EC20}"/>
              </a:ext>
            </a:extLst>
          </p:cNvPr>
          <p:cNvSpPr txBox="1">
            <a:spLocks/>
          </p:cNvSpPr>
          <p:nvPr/>
        </p:nvSpPr>
        <p:spPr>
          <a:xfrm>
            <a:off x="4800808" y="5732525"/>
            <a:ext cx="745839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6600" dirty="0">
                <a:latin typeface="Brush Script MT" panose="03060802040406070304" pitchFamily="66" charset="0"/>
              </a:rPr>
              <a:t>Le opere su Cassandra</a:t>
            </a:r>
          </a:p>
        </p:txBody>
      </p:sp>
    </p:spTree>
    <p:extLst>
      <p:ext uri="{BB962C8B-B14F-4D97-AF65-F5344CB8AC3E}">
        <p14:creationId xmlns:p14="http://schemas.microsoft.com/office/powerpoint/2010/main" val="239515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6" name="Rectangle 7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D9BD682-2850-4A82-B418-29F7DA8F580F}"/>
              </a:ext>
            </a:extLst>
          </p:cNvPr>
          <p:cNvSpPr txBox="1">
            <a:spLocks/>
          </p:cNvSpPr>
          <p:nvPr/>
        </p:nvSpPr>
        <p:spPr>
          <a:xfrm>
            <a:off x="6684963" y="315093"/>
            <a:ext cx="4687886" cy="21378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Brush Script MT" panose="03060802040406070304" pitchFamily="66" charset="0"/>
              </a:rPr>
              <a:t>Le </a:t>
            </a:r>
            <a:r>
              <a:rPr lang="en-US" sz="6000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opere</a:t>
            </a:r>
            <a:r>
              <a:rPr lang="en-US" sz="6000" dirty="0">
                <a:solidFill>
                  <a:schemeClr val="bg1"/>
                </a:solidFill>
                <a:latin typeface="Brush Script MT" panose="03060802040406070304" pitchFamily="66" charset="0"/>
              </a:rPr>
              <a:t> dedicate a Sandro </a:t>
            </a:r>
            <a:r>
              <a:rPr lang="en-US" sz="6000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Pertini</a:t>
            </a:r>
            <a:endParaRPr lang="en-US" sz="60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7170" name="Picture 2" descr="Amazon.it: Sandro Pertini: sei condanne due evasioni">
            <a:extLst>
              <a:ext uri="{FF2B5EF4-FFF2-40B4-BE49-F238E27FC236}">
                <a16:creationId xmlns:a16="http://schemas.microsoft.com/office/drawing/2014/main" id="{56C56E6C-D80A-43FE-98B1-0707A3EE2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156" r="-451" b="37773"/>
          <a:stretch/>
        </p:blipFill>
        <p:spPr bwMode="auto">
          <a:xfrm>
            <a:off x="811214" y="819959"/>
            <a:ext cx="5276849" cy="5402486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7" name="Group 81">
            <a:extLst>
              <a:ext uri="{FF2B5EF4-FFF2-40B4-BE49-F238E27FC236}">
                <a16:creationId xmlns:a16="http://schemas.microsoft.com/office/drawing/2014/main" id="{0EAC7AFE-68C0-41EB-A1C7-108E60D7C3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088" y="4795537"/>
            <a:ext cx="5260975" cy="1410656"/>
            <a:chOff x="827088" y="4795537"/>
            <a:chExt cx="5260975" cy="1410656"/>
          </a:xfrm>
        </p:grpSpPr>
        <p:sp>
          <p:nvSpPr>
            <p:cNvPr id="7178" name="Freeform: Shape 82">
              <a:extLst>
                <a:ext uri="{FF2B5EF4-FFF2-40B4-BE49-F238E27FC236}">
                  <a16:creationId xmlns:a16="http://schemas.microsoft.com/office/drawing/2014/main" id="{127393A7-D6DA-410B-8699-AA56B57BF7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EC44C88-69E3-42EE-86E8-9B45F712B7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A3D366-D913-4743-A493-7E918FE73F81}"/>
              </a:ext>
            </a:extLst>
          </p:cNvPr>
          <p:cNvSpPr txBox="1"/>
          <p:nvPr/>
        </p:nvSpPr>
        <p:spPr>
          <a:xfrm>
            <a:off x="7391401" y="2454176"/>
            <a:ext cx="4391024" cy="268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BBFBC5-CE3A-408E-9E60-FDF298C1F375}"/>
              </a:ext>
            </a:extLst>
          </p:cNvPr>
          <p:cNvSpPr txBox="1"/>
          <p:nvPr/>
        </p:nvSpPr>
        <p:spPr>
          <a:xfrm>
            <a:off x="6524797" y="3192980"/>
            <a:ext cx="5388907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Modern Love" panose="04090805081005020601" pitchFamily="82" charset="0"/>
              </a:rPr>
              <a:t>Museo </a:t>
            </a:r>
            <a:r>
              <a:rPr lang="en-US" sz="2000" dirty="0" err="1">
                <a:solidFill>
                  <a:schemeClr val="bg1"/>
                </a:solidFill>
                <a:latin typeface="Modern Love" panose="04090805081005020601" pitchFamily="82" charset="0"/>
              </a:rPr>
              <a:t>D’Arte</a:t>
            </a:r>
            <a:r>
              <a:rPr lang="en-US" sz="2000" dirty="0">
                <a:solidFill>
                  <a:schemeClr val="bg1"/>
                </a:solidFill>
                <a:latin typeface="Modern Love" panose="04090805081005020601" pitchFamily="82" charset="0"/>
              </a:rPr>
              <a:t> Sandro </a:t>
            </a:r>
            <a:r>
              <a:rPr lang="en-US" sz="2000" dirty="0" err="1">
                <a:solidFill>
                  <a:schemeClr val="bg1"/>
                </a:solidFill>
                <a:latin typeface="Modern Love" panose="04090805081005020601" pitchFamily="82" charset="0"/>
              </a:rPr>
              <a:t>Pertini</a:t>
            </a:r>
            <a:r>
              <a:rPr lang="en-US" sz="2000" dirty="0">
                <a:solidFill>
                  <a:schemeClr val="bg1"/>
                </a:solidFill>
                <a:latin typeface="Modern Love" panose="04090805081005020601" pitchFamily="82" charset="0"/>
              </a:rPr>
              <a:t> e Renata Cuneo</a:t>
            </a:r>
          </a:p>
          <a:p>
            <a:pPr>
              <a:spcAft>
                <a:spcPts val="600"/>
              </a:spcAft>
            </a:pPr>
            <a:endParaRPr lang="it-IT" sz="2000" dirty="0">
              <a:solidFill>
                <a:schemeClr val="bg1"/>
              </a:solidFill>
              <a:latin typeface="Modern Love" panose="04090805081005020601" pitchFamily="82" charset="0"/>
            </a:endParaRP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chemeClr val="bg1"/>
                </a:solidFill>
                <a:latin typeface="Modern Love" panose="04090805081005020601" pitchFamily="82" charset="0"/>
              </a:rPr>
              <a:t>LIBRI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chemeClr val="bg1"/>
                </a:solidFill>
                <a:latin typeface="Modern Love" panose="04090805081005020601" pitchFamily="82" charset="0"/>
              </a:rPr>
              <a:t>Sei condanne, due evasioni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chemeClr val="bg1"/>
                </a:solidFill>
                <a:latin typeface="Modern Love" panose="04090805081005020601" pitchFamily="82" charset="0"/>
                <a:ea typeface="Cambria" panose="02040503050406030204" pitchFamily="18" charset="0"/>
              </a:rPr>
              <a:t>Sandro Pertini: Il Presidente di tutti</a:t>
            </a:r>
          </a:p>
          <a:p>
            <a:pPr>
              <a:spcAft>
                <a:spcPts val="600"/>
              </a:spcAft>
            </a:pPr>
            <a:endParaRPr lang="it-IT" dirty="0">
              <a:latin typeface="Modern Love" panose="04090805081005020601" pitchFamily="8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8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AF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AF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E70047A-F448-4DBE-B61F-B295593AA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788" y="812428"/>
            <a:ext cx="5142275" cy="518641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C352F8F-BA5F-4406-8F6D-9ECE04511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94" y="812428"/>
            <a:ext cx="5047159" cy="513969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97B0B5-CE6D-4E76-83FD-1F65FE79975F}"/>
              </a:ext>
            </a:extLst>
          </p:cNvPr>
          <p:cNvSpPr txBox="1"/>
          <p:nvPr/>
        </p:nvSpPr>
        <p:spPr>
          <a:xfrm>
            <a:off x="6256866" y="5998843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4"/>
              </a:rPr>
              <a:t>https://lyricstranslate.com/it/cassandra-cassandra.html-5</a:t>
            </a:r>
            <a:endParaRPr lang="it-IT" dirty="0"/>
          </a:p>
        </p:txBody>
      </p:sp>
      <p:sp>
        <p:nvSpPr>
          <p:cNvPr id="10" name="CasellaDiTesto 9">
            <a:hlinkClick r:id="rId5"/>
            <a:extLst>
              <a:ext uri="{FF2B5EF4-FFF2-40B4-BE49-F238E27FC236}">
                <a16:creationId xmlns:a16="http://schemas.microsoft.com/office/drawing/2014/main" id="{E041AAFD-28B5-4623-8B9F-4BA77B1F0B44}"/>
              </a:ext>
            </a:extLst>
          </p:cNvPr>
          <p:cNvSpPr txBox="1"/>
          <p:nvPr/>
        </p:nvSpPr>
        <p:spPr>
          <a:xfrm>
            <a:off x="732694" y="5998843"/>
            <a:ext cx="6175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5"/>
              </a:rPr>
              <a:t>https://ilmanifesto.it/il-testo-di-bella-ciao/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849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19 idee su Cassandra | john william godward, costumi halloween vintage,  olografia">
            <a:extLst>
              <a:ext uri="{FF2B5EF4-FFF2-40B4-BE49-F238E27FC236}">
                <a16:creationId xmlns:a16="http://schemas.microsoft.com/office/drawing/2014/main" id="{4C7C9956-59DD-471A-A33B-CDB0C8C81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/>
          <a:stretch/>
        </p:blipFill>
        <p:spPr bwMode="auto">
          <a:xfrm>
            <a:off x="0" y="0"/>
            <a:ext cx="3947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andro Pertini - Wikipedia">
            <a:extLst>
              <a:ext uri="{FF2B5EF4-FFF2-40B4-BE49-F238E27FC236}">
                <a16:creationId xmlns:a16="http://schemas.microsoft.com/office/drawing/2014/main" id="{0D82A592-D5E4-4EBC-88B7-1790603E1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9"/>
          <a:stretch/>
        </p:blipFill>
        <p:spPr bwMode="auto">
          <a:xfrm>
            <a:off x="7997186" y="0"/>
            <a:ext cx="41948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FA922F3-4CAF-4F16-B4C6-EE8DF9D833EC}"/>
              </a:ext>
            </a:extLst>
          </p:cNvPr>
          <p:cNvSpPr txBox="1"/>
          <p:nvPr/>
        </p:nvSpPr>
        <p:spPr>
          <a:xfrm>
            <a:off x="3947886" y="1194978"/>
            <a:ext cx="4049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dirty="0">
                <a:solidFill>
                  <a:schemeClr val="bg1"/>
                </a:solidFill>
                <a:latin typeface="Modern Love Grunge" panose="04070805081005020601" pitchFamily="82" charset="0"/>
              </a:rPr>
              <a:t>Lavoro di</a:t>
            </a:r>
          </a:p>
          <a:p>
            <a:pPr algn="ctr"/>
            <a:endParaRPr lang="it-IT" sz="2700" dirty="0">
              <a:solidFill>
                <a:schemeClr val="bg1"/>
              </a:solidFill>
              <a:latin typeface="Modern Love Grunge" panose="04070805081005020601" pitchFamily="82" charset="0"/>
            </a:endParaRPr>
          </a:p>
          <a:p>
            <a:pPr algn="ctr"/>
            <a:r>
              <a:rPr lang="it-IT" sz="2700" dirty="0">
                <a:solidFill>
                  <a:schemeClr val="bg1"/>
                </a:solidFill>
                <a:latin typeface="Modern Love Grunge" panose="04070805081005020601" pitchFamily="82" charset="0"/>
              </a:rPr>
              <a:t>Sofia Sparaci</a:t>
            </a:r>
          </a:p>
          <a:p>
            <a:pPr algn="ctr"/>
            <a:endParaRPr lang="it-IT" sz="2700" dirty="0">
              <a:solidFill>
                <a:schemeClr val="bg1"/>
              </a:solidFill>
              <a:latin typeface="Modern Love Grunge" panose="04070805081005020601" pitchFamily="82" charset="0"/>
            </a:endParaRPr>
          </a:p>
          <a:p>
            <a:pPr algn="ctr"/>
            <a:r>
              <a:rPr lang="it-IT" sz="2700" dirty="0">
                <a:solidFill>
                  <a:schemeClr val="bg1"/>
                </a:solidFill>
                <a:latin typeface="Modern Love Grunge" panose="04070805081005020601" pitchFamily="82" charset="0"/>
              </a:rPr>
              <a:t>Serena Fuselli</a:t>
            </a:r>
          </a:p>
          <a:p>
            <a:pPr algn="ctr"/>
            <a:endParaRPr lang="it-IT" sz="2700" dirty="0">
              <a:solidFill>
                <a:schemeClr val="bg1"/>
              </a:solidFill>
              <a:latin typeface="Modern Love Grunge" panose="04070805081005020601" pitchFamily="82" charset="0"/>
            </a:endParaRPr>
          </a:p>
          <a:p>
            <a:pPr algn="ctr"/>
            <a:r>
              <a:rPr lang="it-IT" sz="2700" dirty="0">
                <a:solidFill>
                  <a:schemeClr val="bg1"/>
                </a:solidFill>
                <a:latin typeface="Modern Love Grunge" panose="04070805081005020601" pitchFamily="82" charset="0"/>
              </a:rPr>
              <a:t>Alice Carbonari</a:t>
            </a:r>
          </a:p>
          <a:p>
            <a:pPr algn="ctr"/>
            <a:endParaRPr lang="it-IT" sz="2700" dirty="0">
              <a:solidFill>
                <a:schemeClr val="bg1"/>
              </a:solidFill>
              <a:latin typeface="Modern Love Grunge" panose="04070805081005020601" pitchFamily="82" charset="0"/>
            </a:endParaRPr>
          </a:p>
          <a:p>
            <a:pPr algn="ctr"/>
            <a:r>
              <a:rPr lang="it-IT" sz="2700" dirty="0">
                <a:solidFill>
                  <a:schemeClr val="bg1"/>
                </a:solidFill>
                <a:latin typeface="Modern Love Grunge" panose="04070805081005020601" pitchFamily="82" charset="0"/>
              </a:rPr>
              <a:t>Maria Chiara Romanazzi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002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ECD8B40641949489CC5334DE98B0D52" ma:contentTypeVersion="4" ma:contentTypeDescription="Creare un nuovo documento." ma:contentTypeScope="" ma:versionID="c3e876854c28104f625cd85bc3e199e4">
  <xsd:schema xmlns:xsd="http://www.w3.org/2001/XMLSchema" xmlns:xs="http://www.w3.org/2001/XMLSchema" xmlns:p="http://schemas.microsoft.com/office/2006/metadata/properties" xmlns:ns2="a200c08e-1f6b-427d-968b-86cfd048e86f" targetNamespace="http://schemas.microsoft.com/office/2006/metadata/properties" ma:root="true" ma:fieldsID="5ffa1531919d0ba5320dc84a0341af9b" ns2:_="">
    <xsd:import namespace="a200c08e-1f6b-427d-968b-86cfd048e8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0c08e-1f6b-427d-968b-86cfd048e8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4B0A4F9-3A61-45A6-A9CA-B70E35DB10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CB1139-B1F8-4A7C-83DB-CB6B8E45A894}"/>
</file>

<file path=customXml/itemProps3.xml><?xml version="1.0" encoding="utf-8"?>
<ds:datastoreItem xmlns:ds="http://schemas.openxmlformats.org/officeDocument/2006/customXml" ds:itemID="{8C82CB1A-9A77-4700-8808-68B2E17F94A1}">
  <ds:schemaRefs>
    <ds:schemaRef ds:uri="2784496e-0945-4292-901d-5edb9d590aa9"/>
    <ds:schemaRef ds:uri="http://schemas.microsoft.com/office/2006/documentManagement/types"/>
    <ds:schemaRef ds:uri="a1b5d1ba-365a-4c32-8a93-a3a6d4412e08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478</Words>
  <Application>Microsoft Office PowerPoint</Application>
  <PresentationFormat>Widescreen</PresentationFormat>
  <Paragraphs>64</Paragraphs>
  <Slides>9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9" baseType="lpstr">
      <vt:lpstr>Aharoni</vt:lpstr>
      <vt:lpstr>Arial</vt:lpstr>
      <vt:lpstr>Brush Script MT</vt:lpstr>
      <vt:lpstr>Calibri</vt:lpstr>
      <vt:lpstr>Calibri Light</vt:lpstr>
      <vt:lpstr>Cambria</vt:lpstr>
      <vt:lpstr>Courier New</vt:lpstr>
      <vt:lpstr>Modern Love</vt:lpstr>
      <vt:lpstr>Modern Love Grunge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confronto tra Cassandra e Pertini</dc:title>
  <dc:creator>mariachiara romanazzi</dc:creator>
  <cp:lastModifiedBy>daniela castorani</cp:lastModifiedBy>
  <cp:revision>109</cp:revision>
  <dcterms:created xsi:type="dcterms:W3CDTF">2021-03-15T11:30:05Z</dcterms:created>
  <dcterms:modified xsi:type="dcterms:W3CDTF">2021-05-21T10:26:08Z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0x0101003ECD8B40641949489CC5334DE98B0D52</vt:lpwstr>
  </property>
</Properties>
</file>