
<file path=[Content_Types].xml><?xml version="1.0" encoding="utf-8"?>
<Types xmlns="http://schemas.openxmlformats.org/package/2006/content-types">
  <Default Extension="png" ContentType="image/png"/>
  <Default Extension="mp3" ContentType="audio/mp3"/>
  <Default Extension="jpeg" ContentType="image/jpeg"/>
  <Default Extension="rels" ContentType="application/vnd.openxmlformats-package.relationships+xml"/>
  <Default Extension="xml" ContentType="application/xml"/>
  <Default Extension="JPG" ContentType="image/.jp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Slides/notesSlide1.xml" ContentType="application/vnd.openxmlformats-officedocument.presentationml.notes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70" r:id="rId3"/>
    <p:sldId id="256" r:id="rId4"/>
    <p:sldId id="275" r:id="rId5"/>
    <p:sldId id="276" r:id="rId7"/>
    <p:sldId id="263" r:id="rId8"/>
    <p:sldId id="278" r:id="rId9"/>
    <p:sldId id="277" r:id="rId10"/>
    <p:sldId id="279" r:id="rId11"/>
    <p:sldId id="267" r:id="rId12"/>
    <p:sldId id="260" r:id="rId13"/>
    <p:sldId id="264" r:id="rId14"/>
    <p:sldId id="258" r:id="rId15"/>
    <p:sldId id="261" r:id="rId16"/>
    <p:sldId id="268" r:id="rId17"/>
    <p:sldId id="26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4F7F"/>
    <a:srgbClr val="CE9EB3"/>
    <a:srgbClr val="A85D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40" autoAdjust="0"/>
    <p:restoredTop sz="94660"/>
  </p:normalViewPr>
  <p:slideViewPr>
    <p:cSldViewPr snapToGrid="0">
      <p:cViewPr varScale="1">
        <p:scale>
          <a:sx n="76" d="100"/>
          <a:sy n="76" d="100"/>
        </p:scale>
        <p:origin x="86"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8" Type="http://schemas.openxmlformats.org/officeDocument/2006/relationships/slide" Target="slides/slide15.xml"/><Relationship Id="rId13" Type="http://schemas.openxmlformats.org/officeDocument/2006/relationships/slide" Target="slides/slide10.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4.xml"/><Relationship Id="rId17" Type="http://schemas.openxmlformats.org/officeDocument/2006/relationships/slide" Target="slides/slide14.xml"/><Relationship Id="rId12" Type="http://schemas.openxmlformats.org/officeDocument/2006/relationships/slide" Target="slides/slide9.xml"/><Relationship Id="rId20" Type="http://schemas.openxmlformats.org/officeDocument/2006/relationships/viewProps" Target="viewProps.xml"/><Relationship Id="rId2" Type="http://schemas.openxmlformats.org/officeDocument/2006/relationships/theme" Target="theme/theme1.xml"/><Relationship Id="rId16" Type="http://schemas.openxmlformats.org/officeDocument/2006/relationships/slide" Target="slides/slide13.xml"/><Relationship Id="rId6" Type="http://schemas.openxmlformats.org/officeDocument/2006/relationships/notesMaster" Target="notesMasters/notesMaster1.xml"/><Relationship Id="rId11" Type="http://schemas.openxmlformats.org/officeDocument/2006/relationships/slide" Target="slides/slide8.xml"/><Relationship Id="rId1" Type="http://schemas.openxmlformats.org/officeDocument/2006/relationships/slideMaster" Target="slideMasters/slideMaster1.xml"/><Relationship Id="rId24"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customXml" Target="../customXml/item2.xml"/><Relationship Id="rId19" Type="http://schemas.openxmlformats.org/officeDocument/2006/relationships/presProps" Target="presProps.xml"/><Relationship Id="rId10" Type="http://schemas.openxmlformats.org/officeDocument/2006/relationships/slide" Target="slides/slide7.xml"/><Relationship Id="rId9" Type="http://schemas.openxmlformats.org/officeDocument/2006/relationships/slide" Target="slides/slide6.xml"/><Relationship Id="rId4"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B618F1-E4D6-48C8-BAA2-4A9C0F1BFDA2}" type="datetimeFigureOut">
              <a:rPr lang="it-IT" smtClean="0"/>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215BEA-D934-4BE3-85B7-7DCDCCA22898}" type="slidenum">
              <a:rPr lang="it-IT" smtClean="0"/>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Diapositiva titolo">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hasCustomPrompt="1"/>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it-IT"/>
              <a:t>Fare clic per modificare lo stile del titolo dello schema</a:t>
            </a:r>
            <a:endParaRPr lang="en-US" dirty="0"/>
          </a:p>
        </p:txBody>
      </p:sp>
      <p:sp>
        <p:nvSpPr>
          <p:cNvPr id="3" name="Subtitle 2"/>
          <p:cNvSpPr>
            <a:spLocks noGrp="1"/>
          </p:cNvSpPr>
          <p:nvPr>
            <p:ph type="subTitle" idx="1" hasCustomPrompt="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E577690B-06A1-4D9D-9A7C-5B7AB695115E}" type="datetimeFigureOut">
              <a:rPr lang="it-IT" smtClean="0"/>
            </a:fld>
            <a:endParaRPr lang="it-IT"/>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it-IT"/>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F751C385-FE65-46C3-976D-1136508FC70E}" type="slidenum">
              <a:rPr lang="it-IT" smtClean="0"/>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hasCustomPrompt="1"/>
          </p:nvPr>
        </p:nvSpPr>
        <p:spPr/>
        <p:txBody>
          <a:bodyPr vert="eaVert"/>
          <a:lstStyle/>
          <a:p>
            <a:pPr lvl="0"/>
            <a:r>
              <a:rPr lang="it-IT"/>
              <a:t>Fare clic per modificare gli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4" name="Date Placeholder 3"/>
          <p:cNvSpPr>
            <a:spLocks noGrp="1"/>
          </p:cNvSpPr>
          <p:nvPr>
            <p:ph type="dt" sz="half" idx="10"/>
          </p:nvPr>
        </p:nvSpPr>
        <p:spPr/>
        <p:txBody>
          <a:bodyPr/>
          <a:lstStyle/>
          <a:p>
            <a:fld id="{E577690B-06A1-4D9D-9A7C-5B7AB695115E}" type="datetimeFigureOut">
              <a:rPr lang="it-IT" smtClean="0"/>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751C385-FE65-46C3-976D-1136508FC70E}" type="slidenum">
              <a:rPr lang="it-IT" smtClean="0"/>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991600" y="762000"/>
            <a:ext cx="2362200" cy="5257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hasCustomPrompt="1"/>
          </p:nvPr>
        </p:nvSpPr>
        <p:spPr>
          <a:xfrm>
            <a:off x="838200" y="762000"/>
            <a:ext cx="8077200" cy="5257800"/>
          </a:xfrm>
        </p:spPr>
        <p:txBody>
          <a:bodyPr vert="eaVert"/>
          <a:lstStyle/>
          <a:p>
            <a:pPr lvl="0"/>
            <a:r>
              <a:rPr lang="it-IT"/>
              <a:t>Fare clic per modificare gli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4" name="Date Placeholder 3"/>
          <p:cNvSpPr>
            <a:spLocks noGrp="1"/>
          </p:cNvSpPr>
          <p:nvPr>
            <p:ph type="dt" sz="half" idx="10"/>
          </p:nvPr>
        </p:nvSpPr>
        <p:spPr/>
        <p:txBody>
          <a:bodyPr/>
          <a:lstStyle/>
          <a:p>
            <a:fld id="{E577690B-06A1-4D9D-9A7C-5B7AB695115E}" type="datetimeFigureOut">
              <a:rPr lang="it-IT" smtClean="0"/>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751C385-FE65-46C3-976D-1136508FC70E}" type="slidenum">
              <a:rPr lang="it-IT" smtClean="0"/>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it-IT"/>
              <a:t>Fare clic per modificare lo stile del titolo dello schema</a:t>
            </a:r>
            <a:endParaRPr lang="en-US" dirty="0"/>
          </a:p>
        </p:txBody>
      </p:sp>
      <p:sp>
        <p:nvSpPr>
          <p:cNvPr id="3" name="Content Placeholder 2"/>
          <p:cNvSpPr>
            <a:spLocks noGrp="1"/>
          </p:cNvSpPr>
          <p:nvPr>
            <p:ph idx="1" hasCustomPrompt="1"/>
          </p:nvPr>
        </p:nvSpPr>
        <p:spPr/>
        <p:txBody>
          <a:bodyPr/>
          <a:lstStyle/>
          <a:p>
            <a:pPr lvl="0"/>
            <a:r>
              <a:rPr lang="it-IT"/>
              <a:t>Fare clic per modificare gli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7" name="Date Placeholder 6"/>
          <p:cNvSpPr>
            <a:spLocks noGrp="1"/>
          </p:cNvSpPr>
          <p:nvPr>
            <p:ph type="dt" sz="half" idx="10"/>
          </p:nvPr>
        </p:nvSpPr>
        <p:spPr/>
        <p:txBody>
          <a:bodyPr/>
          <a:lstStyle/>
          <a:p>
            <a:fld id="{E577690B-06A1-4D9D-9A7C-5B7AB695115E}" type="datetimeFigureOut">
              <a:rPr lang="it-IT" smtClean="0"/>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751C385-FE65-46C3-976D-1136508FC70E}" type="slidenum">
              <a:rPr lang="it-IT" smtClean="0"/>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Intestazione sezione">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it-IT"/>
              <a:t>Fare clic per modificare lo stile del titolo dello schema</a:t>
            </a:r>
            <a:endParaRPr lang="en-US" dirty="0"/>
          </a:p>
        </p:txBody>
      </p:sp>
      <p:sp>
        <p:nvSpPr>
          <p:cNvPr id="3" name="Text Placeholder 2"/>
          <p:cNvSpPr>
            <a:spLocks noGrp="1"/>
          </p:cNvSpPr>
          <p:nvPr>
            <p:ph type="body" idx="1" hasCustomPrompt="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endParaRPr lang="it-IT"/>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E577690B-06A1-4D9D-9A7C-5B7AB695115E}" type="datetimeFigureOut">
              <a:rPr lang="it-IT" smtClean="0"/>
            </a:fld>
            <a:endParaRPr lang="it-IT"/>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it-IT"/>
          </a:p>
        </p:txBody>
      </p:sp>
      <p:sp>
        <p:nvSpPr>
          <p:cNvPr id="6" name="Slide Number Placeholder 5"/>
          <p:cNvSpPr>
            <a:spLocks noGrp="1"/>
          </p:cNvSpPr>
          <p:nvPr>
            <p:ph type="sldNum" sz="quarter" idx="12"/>
          </p:nvPr>
        </p:nvSpPr>
        <p:spPr>
          <a:xfrm>
            <a:off x="8604504" y="5211060"/>
            <a:ext cx="2112264" cy="228600"/>
          </a:xfrm>
        </p:spPr>
        <p:txBody>
          <a:bodyPr/>
          <a:lstStyle/>
          <a:p>
            <a:fld id="{F751C385-FE65-46C3-976D-1136508FC70E}" type="slidenum">
              <a:rPr lang="it-IT" smtClean="0"/>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hasCustomPrompt="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4" name="Content Placeholder 3"/>
          <p:cNvSpPr>
            <a:spLocks noGrp="1"/>
          </p:cNvSpPr>
          <p:nvPr>
            <p:ph sz="half" idx="2" hasCustomPrompt="1"/>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5" name="Date Placeholder 4"/>
          <p:cNvSpPr>
            <a:spLocks noGrp="1"/>
          </p:cNvSpPr>
          <p:nvPr>
            <p:ph type="dt" sz="half" idx="10"/>
          </p:nvPr>
        </p:nvSpPr>
        <p:spPr/>
        <p:txBody>
          <a:bodyPr/>
          <a:lstStyle/>
          <a:p>
            <a:fld id="{E577690B-06A1-4D9D-9A7C-5B7AB695115E}" type="datetimeFigureOut">
              <a:rPr lang="it-IT" smtClean="0"/>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751C385-FE65-46C3-976D-1136508FC70E}" type="slidenum">
              <a:rPr lang="it-IT" smtClean="0"/>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it-IT"/>
              <a:t>Fare clic per modificare lo stile del titolo dello schema</a:t>
            </a:r>
            <a:endParaRPr lang="en-US" dirty="0"/>
          </a:p>
        </p:txBody>
      </p:sp>
      <p:sp>
        <p:nvSpPr>
          <p:cNvPr id="3" name="Text Placeholder 2"/>
          <p:cNvSpPr>
            <a:spLocks noGrp="1"/>
          </p:cNvSpPr>
          <p:nvPr>
            <p:ph type="body" idx="1" hasCustomPrompt="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endParaRPr lang="it-IT"/>
          </a:p>
        </p:txBody>
      </p:sp>
      <p:sp>
        <p:nvSpPr>
          <p:cNvPr id="4" name="Content Placeholder 3"/>
          <p:cNvSpPr>
            <a:spLocks noGrp="1"/>
          </p:cNvSpPr>
          <p:nvPr>
            <p:ph sz="half" idx="2" hasCustomPrompt="1"/>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5" name="Text Placeholder 4"/>
          <p:cNvSpPr>
            <a:spLocks noGrp="1"/>
          </p:cNvSpPr>
          <p:nvPr>
            <p:ph type="body" sz="quarter" idx="3" hasCustomPrompt="1"/>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endParaRPr lang="it-IT"/>
          </a:p>
        </p:txBody>
      </p:sp>
      <p:sp>
        <p:nvSpPr>
          <p:cNvPr id="6" name="Content Placeholder 5"/>
          <p:cNvSpPr>
            <a:spLocks noGrp="1"/>
          </p:cNvSpPr>
          <p:nvPr>
            <p:ph sz="quarter" idx="4" hasCustomPrompt="1"/>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7" name="Date Placeholder 6"/>
          <p:cNvSpPr>
            <a:spLocks noGrp="1"/>
          </p:cNvSpPr>
          <p:nvPr>
            <p:ph type="dt" sz="half" idx="10"/>
          </p:nvPr>
        </p:nvSpPr>
        <p:spPr/>
        <p:txBody>
          <a:bodyPr/>
          <a:lstStyle/>
          <a:p>
            <a:fld id="{E577690B-06A1-4D9D-9A7C-5B7AB695115E}" type="datetimeFigureOut">
              <a:rPr lang="it-IT" smtClean="0"/>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751C385-FE65-46C3-976D-1136508FC70E}" type="slidenum">
              <a:rPr lang="it-IT" smtClean="0"/>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E577690B-06A1-4D9D-9A7C-5B7AB695115E}" type="datetimeFigureOut">
              <a:rPr lang="it-IT" smtClean="0"/>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751C385-FE65-46C3-976D-1136508FC70E}" type="slidenum">
              <a:rPr lang="it-IT" smtClean="0"/>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7690B-06A1-4D9D-9A7C-5B7AB695115E}" type="datetimeFigureOut">
              <a:rPr lang="it-IT" smtClean="0"/>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751C385-FE65-46C3-976D-1136508FC70E}" type="slidenum">
              <a:rPr lang="it-IT" smtClean="0"/>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uto con didascalia">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it-IT"/>
              <a:t>Fare clic per modificare lo stile del titolo dello schema</a:t>
            </a:r>
            <a:endParaRPr lang="en-US" dirty="0"/>
          </a:p>
        </p:txBody>
      </p:sp>
      <p:sp>
        <p:nvSpPr>
          <p:cNvPr id="3" name="Content Placeholder 2"/>
          <p:cNvSpPr>
            <a:spLocks noGrp="1"/>
          </p:cNvSpPr>
          <p:nvPr>
            <p:ph idx="1" hasCustomPrompt="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4" name="Text Placeholder 3"/>
          <p:cNvSpPr>
            <a:spLocks noGrp="1"/>
          </p:cNvSpPr>
          <p:nvPr>
            <p:ph type="body" sz="half" idx="2" hasCustomPrompt="1"/>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endParaRPr lang="it-IT"/>
          </a:p>
        </p:txBody>
      </p:sp>
      <p:sp>
        <p:nvSpPr>
          <p:cNvPr id="8" name="Date Placeholder 7"/>
          <p:cNvSpPr>
            <a:spLocks noGrp="1"/>
          </p:cNvSpPr>
          <p:nvPr>
            <p:ph type="dt" sz="half" idx="10"/>
          </p:nvPr>
        </p:nvSpPr>
        <p:spPr/>
        <p:txBody>
          <a:bodyPr/>
          <a:lstStyle/>
          <a:p>
            <a:fld id="{E577690B-06A1-4D9D-9A7C-5B7AB695115E}" type="datetimeFigureOut">
              <a:rPr lang="it-IT" smtClean="0"/>
            </a:fld>
            <a:endParaRPr lang="it-IT"/>
          </a:p>
        </p:txBody>
      </p:sp>
      <p:sp>
        <p:nvSpPr>
          <p:cNvPr id="9" name="Footer Placeholder 8"/>
          <p:cNvSpPr>
            <a:spLocks noGrp="1"/>
          </p:cNvSpPr>
          <p:nvPr>
            <p:ph type="ftr" sz="quarter" idx="11"/>
          </p:nvPr>
        </p:nvSpPr>
        <p:spPr/>
        <p:txBody>
          <a:bodyPr/>
          <a:lstStyle>
            <a:lvl1pPr algn="r">
              <a:defRPr/>
            </a:lvl1pPr>
          </a:lstStyle>
          <a:p>
            <a:endParaRPr lang="it-IT"/>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F751C385-FE65-46C3-976D-1136508FC70E}" type="slidenum">
              <a:rPr lang="it-IT" smtClean="0"/>
            </a:fld>
            <a:endParaRPr lang="it-IT"/>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Immagine con didascalia">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9296400" y="603504"/>
            <a:ext cx="2432304" cy="1645920"/>
          </a:xfrm>
        </p:spPr>
        <p:txBody>
          <a:bodyPr anchor="b">
            <a:noAutofit/>
          </a:bodyPr>
          <a:lstStyle>
            <a:lvl1pPr algn="l">
              <a:defRPr sz="2800" b="0">
                <a:solidFill>
                  <a:srgbClr val="FFFFFF"/>
                </a:solidFill>
                <a:latin typeface="+mj-lt"/>
              </a:defRPr>
            </a:lvl1pPr>
          </a:lstStyle>
          <a:p>
            <a:r>
              <a:rPr lang="it-IT"/>
              <a:t>Fare clic per modificare lo stile del titolo dello schema</a:t>
            </a:r>
            <a:endParaRPr lang="en-US" dirty="0"/>
          </a:p>
        </p:txBody>
      </p:sp>
      <p:sp>
        <p:nvSpPr>
          <p:cNvPr id="3" name="Picture Placeholder 2"/>
          <p:cNvSpPr>
            <a:spLocks noGrp="1" noChangeAspect="1"/>
          </p:cNvSpPr>
          <p:nvPr>
            <p:ph type="pic" idx="1" hasCustomPrompt="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hasCustomPrompt="1"/>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endParaRPr lang="it-IT"/>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E577690B-06A1-4D9D-9A7C-5B7AB695115E}" type="datetimeFigureOut">
              <a:rPr lang="it-IT" smtClean="0"/>
            </a:fld>
            <a:endParaRPr lang="it-IT"/>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it-IT"/>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F751C385-FE65-46C3-976D-1136508FC70E}" type="slidenum">
              <a:rPr lang="it-IT" smtClean="0"/>
            </a:fld>
            <a:endParaRPr lang="it-IT"/>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it-IT"/>
              <a:t>Fare clic per modificare gli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E577690B-06A1-4D9D-9A7C-5B7AB695115E}" type="datetimeFigureOut">
              <a:rPr lang="it-IT" smtClean="0"/>
            </a:fld>
            <a:endParaRPr lang="it-IT"/>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it-IT"/>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751C385-FE65-46C3-976D-1136508FC70E}" type="slidenum">
              <a:rPr lang="it-IT" smtClean="0"/>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2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89992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275"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499995"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jpeg"/><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jpeg"/><Relationship Id="rId3" Type="http://schemas.openxmlformats.org/officeDocument/2006/relationships/image" Target="../media/image26.png"/><Relationship Id="rId2" Type="http://schemas.microsoft.com/office/2007/relationships/media" Target="../media/media1.mp3"/><Relationship Id="rId1" Type="http://schemas.openxmlformats.org/officeDocument/2006/relationships/audio" Target="../media/media1.mp3"/></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png"/><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3703902" y="3821577"/>
            <a:ext cx="5042516" cy="1200329"/>
          </a:xfrm>
          <a:prstGeom prst="rect">
            <a:avLst/>
          </a:prstGeom>
          <a:noFill/>
        </p:spPr>
        <p:txBody>
          <a:bodyPr wrap="square" rtlCol="0">
            <a:spAutoFit/>
          </a:bodyPr>
          <a:lstStyle/>
          <a:p>
            <a:pPr algn="ctr"/>
            <a:r>
              <a:rPr lang="it-IT" b="1" dirty="0">
                <a:solidFill>
                  <a:srgbClr val="B14F7F"/>
                </a:solidFill>
              </a:rPr>
              <a:t>Lavinia D’Alberto</a:t>
            </a:r>
            <a:endParaRPr lang="it-IT" b="1" dirty="0">
              <a:solidFill>
                <a:srgbClr val="B14F7F"/>
              </a:solidFill>
            </a:endParaRPr>
          </a:p>
          <a:p>
            <a:pPr algn="ctr"/>
            <a:r>
              <a:rPr lang="it-IT" b="1" dirty="0">
                <a:solidFill>
                  <a:srgbClr val="B14F7F"/>
                </a:solidFill>
              </a:rPr>
              <a:t>Alice Burattini</a:t>
            </a:r>
            <a:endParaRPr lang="it-IT" b="1" dirty="0">
              <a:solidFill>
                <a:srgbClr val="B14F7F"/>
              </a:solidFill>
            </a:endParaRPr>
          </a:p>
          <a:p>
            <a:pPr algn="ctr"/>
            <a:r>
              <a:rPr lang="it-IT" b="1" dirty="0">
                <a:solidFill>
                  <a:srgbClr val="B14F7F"/>
                </a:solidFill>
              </a:rPr>
              <a:t>Elisa Gaggiotti</a:t>
            </a:r>
            <a:endParaRPr lang="it-IT" b="1" dirty="0">
              <a:solidFill>
                <a:srgbClr val="B14F7F"/>
              </a:solidFill>
            </a:endParaRPr>
          </a:p>
          <a:p>
            <a:pPr algn="ctr"/>
            <a:r>
              <a:rPr lang="it-IT" b="1" dirty="0">
                <a:solidFill>
                  <a:srgbClr val="B14F7F"/>
                </a:solidFill>
              </a:rPr>
              <a:t>Viola Rinaldi</a:t>
            </a:r>
            <a:endParaRPr lang="it-IT" b="1" dirty="0">
              <a:solidFill>
                <a:srgbClr val="B14F7F"/>
              </a:solidFill>
            </a:endParaRPr>
          </a:p>
        </p:txBody>
      </p:sp>
      <p:sp>
        <p:nvSpPr>
          <p:cNvPr id="10" name="Rettangolo 9"/>
          <p:cNvSpPr/>
          <p:nvPr/>
        </p:nvSpPr>
        <p:spPr>
          <a:xfrm>
            <a:off x="3605704" y="5335480"/>
            <a:ext cx="5178577" cy="115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3605704" y="1245787"/>
            <a:ext cx="5178577" cy="996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775174" y="1744102"/>
            <a:ext cx="10839635" cy="1205458"/>
          </a:xfrm>
          <a:prstGeom prst="rect">
            <a:avLst/>
          </a:prstGeom>
          <a:noFill/>
        </p:spPr>
        <p:txBody>
          <a:bodyPr wrap="square" rtlCol="0">
            <a:spAutoFit/>
          </a:bodyPr>
          <a:lstStyle/>
          <a:p>
            <a:pPr algn="ctr">
              <a:spcAft>
                <a:spcPts val="1000"/>
              </a:spcAft>
            </a:pPr>
            <a:r>
              <a:rPr lang="it-IT" sz="3600" dirty="0">
                <a:latin typeface="Modern Love" panose="04090805081005020601" pitchFamily="82" charset="0"/>
              </a:rPr>
              <a:t>Giasone e John Smith </a:t>
            </a:r>
            <a:endParaRPr lang="it-IT" sz="3600" dirty="0">
              <a:latin typeface="Modern Love" panose="04090805081005020601" pitchFamily="82" charset="0"/>
            </a:endParaRPr>
          </a:p>
          <a:p>
            <a:pPr algn="ctr">
              <a:spcAft>
                <a:spcPts val="1000"/>
              </a:spcAft>
            </a:pPr>
            <a:r>
              <a:rPr lang="it-IT" sz="2800" dirty="0">
                <a:latin typeface="Modern Love" panose="04090805081005020601" pitchFamily="82" charset="0"/>
              </a:rPr>
              <a:t>a confronto</a:t>
            </a:r>
            <a:endParaRPr lang="it-IT" sz="2800" dirty="0">
              <a:latin typeface="Modern Love" panose="04090805081005020601" pitchFamily="82" charset="0"/>
            </a:endParaRPr>
          </a:p>
        </p:txBody>
      </p:sp>
      <p:pic>
        <p:nvPicPr>
          <p:cNvPr id="6" name="Immagin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78357" y="1261582"/>
            <a:ext cx="2334247" cy="4334836"/>
          </a:xfrm>
          <a:prstGeom prst="rect">
            <a:avLst/>
          </a:prstGeom>
        </p:spPr>
      </p:pic>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b="6278"/>
          <a:stretch>
            <a:fillRect/>
          </a:stretch>
        </p:blipFill>
        <p:spPr>
          <a:xfrm>
            <a:off x="8784281" y="1245787"/>
            <a:ext cx="2136262" cy="433483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83681" y="1704832"/>
            <a:ext cx="5584294" cy="1477328"/>
          </a:xfrm>
          <a:prstGeom prst="rect">
            <a:avLst/>
          </a:prstGeom>
          <a:noFill/>
          <a:effectLst>
            <a:outerShdw blurRad="50800" dist="38100" algn="l" rotWithShape="0">
              <a:prstClr val="black">
                <a:alpha val="40000"/>
              </a:prstClr>
            </a:outerShdw>
          </a:effectLst>
        </p:spPr>
        <p:txBody>
          <a:bodyPr wrap="square">
            <a:spAutoFit/>
          </a:bodyPr>
          <a:lstStyle/>
          <a:p>
            <a:pPr algn="just"/>
            <a:r>
              <a:rPr lang="it-IT" b="1" dirty="0">
                <a:solidFill>
                  <a:schemeClr val="bg1"/>
                </a:solidFill>
                <a:latin typeface="Arial" panose="020B0604020202020204" pitchFamily="34" charset="0"/>
                <a:cs typeface="Arial" panose="020B0604020202020204" pitchFamily="34" charset="0"/>
              </a:rPr>
              <a:t>L</a:t>
            </a:r>
            <a:r>
              <a:rPr lang="it-IT" sz="1800" b="1" dirty="0">
                <a:solidFill>
                  <a:schemeClr val="bg1"/>
                </a:solidFill>
                <a:latin typeface="Arial" panose="020B0604020202020204" pitchFamily="34" charset="0"/>
                <a:cs typeface="Arial" panose="020B0604020202020204" pitchFamily="34" charset="0"/>
              </a:rPr>
              <a:t>’ impresa di John Smith non è partita dalla propria volontà ma da un ordine dello stato inglese che voleva estendere i territori</a:t>
            </a:r>
            <a:r>
              <a:rPr lang="it-IT" b="1" dirty="0">
                <a:solidFill>
                  <a:schemeClr val="bg1"/>
                </a:solidFill>
                <a:latin typeface="Arial" panose="020B0604020202020204" pitchFamily="34" charset="0"/>
                <a:cs typeface="Arial" panose="020B0604020202020204" pitchFamily="34" charset="0"/>
              </a:rPr>
              <a:t>. Quindi tutte le navi e gli uomini gli sono stati affiancati direttamente dal re d’Inghilterra.</a:t>
            </a:r>
            <a:r>
              <a:rPr lang="it-IT" sz="1800" b="1" dirty="0">
                <a:solidFill>
                  <a:schemeClr val="bg1"/>
                </a:solidFill>
                <a:latin typeface="Arial" panose="020B0604020202020204" pitchFamily="34" charset="0"/>
                <a:cs typeface="Arial" panose="020B0604020202020204" pitchFamily="34" charset="0"/>
              </a:rPr>
              <a:t> </a:t>
            </a:r>
            <a:endParaRPr lang="it-IT" sz="1800" b="1" dirty="0">
              <a:solidFill>
                <a:schemeClr val="bg1"/>
              </a:solidFill>
              <a:latin typeface="Arial" panose="020B0604020202020204" pitchFamily="34" charset="0"/>
              <a:cs typeface="Arial" panose="020B0604020202020204" pitchFamily="34" charset="0"/>
            </a:endParaRPr>
          </a:p>
        </p:txBody>
      </p:sp>
      <p:sp>
        <p:nvSpPr>
          <p:cNvPr id="7" name="Rettangolo 6"/>
          <p:cNvSpPr/>
          <p:nvPr/>
        </p:nvSpPr>
        <p:spPr>
          <a:xfrm>
            <a:off x="783682" y="452991"/>
            <a:ext cx="5510591" cy="1038458"/>
          </a:xfrm>
          <a:prstGeom prst="rect">
            <a:avLst/>
          </a:prstGeom>
          <a:solidFill>
            <a:srgbClr val="CE9E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1222277" y="623821"/>
            <a:ext cx="7335567" cy="830997"/>
          </a:xfrm>
          <a:prstGeom prst="rect">
            <a:avLst/>
          </a:prstGeom>
          <a:noFill/>
          <a:effectLst>
            <a:outerShdw blurRad="50800" dist="38100" algn="l" rotWithShape="0">
              <a:prstClr val="black">
                <a:alpha val="40000"/>
              </a:prstClr>
            </a:outerShdw>
          </a:effectLst>
        </p:spPr>
        <p:txBody>
          <a:bodyPr wrap="square" rtlCol="0">
            <a:spAutoFit/>
          </a:bodyPr>
          <a:lstStyle/>
          <a:p>
            <a:r>
              <a:rPr lang="it-IT" sz="4800" b="1" dirty="0">
                <a:solidFill>
                  <a:schemeClr val="bg1"/>
                </a:solidFill>
                <a:latin typeface="Modern Love Grunge" panose="04070805081005020601" pitchFamily="82" charset="0"/>
              </a:rPr>
              <a:t>La flotta inglese</a:t>
            </a:r>
            <a:endParaRPr lang="it-IT" sz="4800" b="1" dirty="0">
              <a:solidFill>
                <a:schemeClr val="bg1"/>
              </a:solidFill>
              <a:latin typeface="Modern Love Grunge" panose="04070805081005020601" pitchFamily="82" charset="0"/>
            </a:endParaRPr>
          </a:p>
        </p:txBody>
      </p:sp>
      <p:pic>
        <p:nvPicPr>
          <p:cNvPr id="8" name="Picture 1"/>
          <p:cNvPicPr>
            <a:picLocks noChangeAspect="1"/>
          </p:cNvPicPr>
          <p:nvPr/>
        </p:nvPicPr>
        <p:blipFill>
          <a:blip r:embed="rId1"/>
          <a:stretch>
            <a:fillRect/>
          </a:stretch>
        </p:blipFill>
        <p:spPr>
          <a:xfrm>
            <a:off x="875366" y="3358912"/>
            <a:ext cx="5492609" cy="2930077"/>
          </a:xfrm>
          <a:prstGeom prst="rect">
            <a:avLst/>
          </a:prstGeom>
        </p:spPr>
      </p:pic>
      <p:pic>
        <p:nvPicPr>
          <p:cNvPr id="2" name="Picture 2" descr="Ritratto del capitano John Smith, Ammiraglio di New England (1580-1631) un  soldato inglese, explorer, e l'autore. Risalenti al XVII secolo Foto stock  - Alamy"/>
          <p:cNvPicPr>
            <a:picLocks noChangeAspect="1" noChangeArrowheads="1"/>
          </p:cNvPicPr>
          <p:nvPr/>
        </p:nvPicPr>
        <p:blipFill rotWithShape="1">
          <a:blip r:embed="rId2">
            <a:extLst>
              <a:ext uri="{28A0092B-C50C-407E-A947-70E740481C1C}">
                <a14:useLocalDpi xmlns:a14="http://schemas.microsoft.com/office/drawing/2010/main" val="0"/>
              </a:ext>
            </a:extLst>
          </a:blip>
          <a:srcRect b="11715"/>
          <a:stretch>
            <a:fillRect/>
          </a:stretch>
        </p:blipFill>
        <p:spPr bwMode="auto">
          <a:xfrm>
            <a:off x="7452528" y="452991"/>
            <a:ext cx="3727329" cy="5781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009021" y="3467509"/>
            <a:ext cx="6655292" cy="1015663"/>
          </a:xfrm>
          <a:prstGeom prst="rect">
            <a:avLst/>
          </a:prstGeom>
          <a:noFill/>
          <a:effectLst>
            <a:outerShdw blurRad="50800" dist="38100" algn="l" rotWithShape="0">
              <a:prstClr val="black">
                <a:alpha val="40000"/>
              </a:prstClr>
            </a:outerShdw>
          </a:effectLst>
        </p:spPr>
        <p:txBody>
          <a:bodyPr wrap="square" rtlCol="0">
            <a:spAutoFit/>
          </a:bodyPr>
          <a:lstStyle/>
          <a:p>
            <a:r>
              <a:rPr lang="it-IT" sz="6000" b="1" dirty="0">
                <a:solidFill>
                  <a:srgbClr val="B14F7F"/>
                </a:solidFill>
                <a:latin typeface="Modern Love Grunge" panose="04070805081005020601" pitchFamily="82" charset="0"/>
              </a:rPr>
              <a:t>Le storie d’amore</a:t>
            </a:r>
            <a:endParaRPr lang="it-IT" sz="6000" b="1" dirty="0">
              <a:solidFill>
                <a:srgbClr val="B14F7F"/>
              </a:solidFill>
              <a:latin typeface="Modern Love Grunge" panose="04070805081005020601" pitchFamily="82" charset="0"/>
            </a:endParaRPr>
          </a:p>
        </p:txBody>
      </p:sp>
      <p:sp>
        <p:nvSpPr>
          <p:cNvPr id="5" name="CasellaDiTesto 4"/>
          <p:cNvSpPr txBox="1"/>
          <p:nvPr/>
        </p:nvSpPr>
        <p:spPr>
          <a:xfrm>
            <a:off x="2016710" y="4496514"/>
            <a:ext cx="8158580" cy="646331"/>
          </a:xfrm>
          <a:prstGeom prst="rect">
            <a:avLst/>
          </a:prstGeom>
          <a:noFill/>
        </p:spPr>
        <p:txBody>
          <a:bodyPr wrap="square">
            <a:spAutoFit/>
          </a:bodyPr>
          <a:lstStyle/>
          <a:p>
            <a:pPr algn="just"/>
            <a:r>
              <a:rPr lang="it-IT" sz="1800" b="1" dirty="0">
                <a:latin typeface="Arial" panose="020B0604020202020204" pitchFamily="34" charset="0"/>
                <a:cs typeface="Arial" panose="020B0604020202020204" pitchFamily="34" charset="0"/>
              </a:rPr>
              <a:t>Un ulteriore punto in comune sono le storie d’amore vissute da Giasone con Medea e da John Smith con Pocahontas. </a:t>
            </a:r>
            <a:endParaRPr lang="it-IT" b="1" dirty="0">
              <a:latin typeface="Arial" panose="020B0604020202020204" pitchFamily="34" charset="0"/>
              <a:cs typeface="Arial" panose="020B0604020202020204" pitchFamily="34" charset="0"/>
            </a:endParaRPr>
          </a:p>
        </p:txBody>
      </p:sp>
      <p:pic>
        <p:nvPicPr>
          <p:cNvPr id="3074" name="Picture 2" descr="Medea - Wikipedia"/>
          <p:cNvPicPr>
            <a:picLocks noChangeAspect="1" noChangeArrowheads="1"/>
          </p:cNvPicPr>
          <p:nvPr/>
        </p:nvPicPr>
        <p:blipFill rotWithShape="1">
          <a:blip r:embed="rId1">
            <a:extLst>
              <a:ext uri="{28A0092B-C50C-407E-A947-70E740481C1C}">
                <a14:useLocalDpi xmlns:a14="http://schemas.microsoft.com/office/drawing/2010/main" val="0"/>
              </a:ext>
            </a:extLst>
          </a:blip>
          <a:srcRect b="29180"/>
          <a:stretch>
            <a:fillRect/>
          </a:stretch>
        </p:blipFill>
        <p:spPr bwMode="auto">
          <a:xfrm>
            <a:off x="1642369" y="1548760"/>
            <a:ext cx="1716996" cy="16296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atro per bambini a La Ribalta di Salerno, in scena Pocahontas 12 maggio  2019 Eventi a Salerno"/>
          <p:cNvPicPr>
            <a:picLocks noChangeAspect="1" noChangeArrowheads="1"/>
          </p:cNvPicPr>
          <p:nvPr/>
        </p:nvPicPr>
        <p:blipFill rotWithShape="1">
          <a:blip r:embed="rId2">
            <a:extLst>
              <a:ext uri="{28A0092B-C50C-407E-A947-70E740481C1C}">
                <a14:useLocalDpi xmlns:a14="http://schemas.microsoft.com/office/drawing/2010/main" val="0"/>
              </a:ext>
            </a:extLst>
          </a:blip>
          <a:srcRect b="27323"/>
          <a:stretch>
            <a:fillRect/>
          </a:stretch>
        </p:blipFill>
        <p:spPr bwMode="auto">
          <a:xfrm>
            <a:off x="8998029" y="1552953"/>
            <a:ext cx="1551602" cy="16254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722644" y="2129014"/>
            <a:ext cx="5172134" cy="3416320"/>
          </a:xfrm>
          <a:prstGeom prst="rect">
            <a:avLst/>
          </a:prstGeom>
          <a:noFill/>
          <a:effectLst>
            <a:outerShdw blurRad="50800" dist="38100" algn="l" rotWithShape="0">
              <a:prstClr val="black">
                <a:alpha val="40000"/>
              </a:prstClr>
            </a:outerShdw>
          </a:effectLst>
        </p:spPr>
        <p:txBody>
          <a:bodyPr wrap="square">
            <a:spAutoFit/>
          </a:bodyPr>
          <a:lstStyle/>
          <a:p>
            <a:pPr algn="just"/>
            <a:r>
              <a:rPr lang="it-IT" sz="1800" b="1" dirty="0">
                <a:solidFill>
                  <a:schemeClr val="bg1"/>
                </a:solidFill>
                <a:latin typeface="Arial" panose="020B0604020202020204" pitchFamily="34" charset="0"/>
                <a:cs typeface="Arial" panose="020B0604020202020204" pitchFamily="34" charset="0"/>
              </a:rPr>
              <a:t>Medea era figlia di Eeta, nemico di Giasone che gli presentò numerose sfide molto difficili, </a:t>
            </a:r>
            <a:r>
              <a:rPr lang="it-IT" b="1" dirty="0">
                <a:solidFill>
                  <a:schemeClr val="bg1"/>
                </a:solidFill>
                <a:latin typeface="Arial" panose="020B0604020202020204" pitchFamily="34" charset="0"/>
                <a:cs typeface="Arial" panose="020B0604020202020204" pitchFamily="34" charset="0"/>
              </a:rPr>
              <a:t>ma che lui </a:t>
            </a:r>
            <a:r>
              <a:rPr lang="it-IT" sz="1800" b="1" dirty="0">
                <a:solidFill>
                  <a:schemeClr val="bg1"/>
                </a:solidFill>
                <a:latin typeface="Arial" panose="020B0604020202020204" pitchFamily="34" charset="0"/>
                <a:cs typeface="Arial" panose="020B0604020202020204" pitchFamily="34" charset="0"/>
              </a:rPr>
              <a:t>riuscì a superare, soltanto grazie all’aiuto della compagna. Medea fu fondamentale per Giasone; in quanto la donna riuscì ad aiutarlo, fornendogli tutti gli strumenti necessari per superare le prove ed ottenere il vello d’oro. La relazione tra Giasone e Medea finisce con il loro matrimonio, dopo aver abbandonato l’isola del re Eeta, avendo compiuto con successo la loro impresa. </a:t>
            </a:r>
            <a:endParaRPr lang="it-IT" b="1" dirty="0">
              <a:solidFill>
                <a:schemeClr val="bg1"/>
              </a:solidFill>
              <a:latin typeface="Arial" panose="020B0604020202020204" pitchFamily="34" charset="0"/>
              <a:cs typeface="Arial" panose="020B0604020202020204" pitchFamily="34" charset="0"/>
            </a:endParaRPr>
          </a:p>
        </p:txBody>
      </p:sp>
      <p:pic>
        <p:nvPicPr>
          <p:cNvPr id="14" name="Immagin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44416" y="3592437"/>
            <a:ext cx="4585836" cy="2579532"/>
          </a:xfrm>
          <a:prstGeom prst="rect">
            <a:avLst/>
          </a:prstGeom>
        </p:spPr>
      </p:pic>
      <p:pic>
        <p:nvPicPr>
          <p:cNvPr id="16" name="Immagin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4416" y="719091"/>
            <a:ext cx="4630225" cy="2521505"/>
          </a:xfrm>
          <a:prstGeom prst="rect">
            <a:avLst/>
          </a:prstGeom>
        </p:spPr>
      </p:pic>
      <p:sp>
        <p:nvSpPr>
          <p:cNvPr id="10" name="Rettangolo 9"/>
          <p:cNvSpPr/>
          <p:nvPr/>
        </p:nvSpPr>
        <p:spPr>
          <a:xfrm>
            <a:off x="790119" y="719091"/>
            <a:ext cx="5104660" cy="1136342"/>
          </a:xfrm>
          <a:prstGeom prst="rect">
            <a:avLst/>
          </a:prstGeom>
          <a:solidFill>
            <a:srgbClr val="CE9E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917359" y="946176"/>
            <a:ext cx="6094520" cy="830997"/>
          </a:xfrm>
          <a:prstGeom prst="rect">
            <a:avLst/>
          </a:prstGeom>
          <a:noFill/>
          <a:effectLst>
            <a:outerShdw blurRad="50800" dist="38100" algn="l" rotWithShape="0">
              <a:prstClr val="black">
                <a:alpha val="40000"/>
              </a:prstClr>
            </a:outerShdw>
          </a:effectLst>
        </p:spPr>
        <p:txBody>
          <a:bodyPr wrap="square">
            <a:spAutoFit/>
          </a:bodyPr>
          <a:lstStyle/>
          <a:p>
            <a:r>
              <a:rPr lang="it-IT" sz="4800" b="1" dirty="0">
                <a:solidFill>
                  <a:schemeClr val="bg1"/>
                </a:solidFill>
                <a:latin typeface="Modern Love Grunge" panose="04070805081005020601" pitchFamily="82" charset="0"/>
              </a:rPr>
              <a:t>Giasone e Medea</a:t>
            </a:r>
            <a:endParaRPr lang="it-IT" sz="4800" b="1" dirty="0">
              <a:solidFill>
                <a:schemeClr val="bg1"/>
              </a:solidFill>
              <a:latin typeface="Modern Love Grunge" panose="04070805081005020601" pitchFamily="82" charset="0"/>
            </a:endParaRP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22004" y="1983281"/>
            <a:ext cx="6899611" cy="2031325"/>
          </a:xfrm>
          <a:prstGeom prst="rect">
            <a:avLst/>
          </a:prstGeom>
          <a:noFill/>
          <a:effectLst>
            <a:outerShdw blurRad="50800" dist="38100" algn="l" rotWithShape="0">
              <a:prstClr val="black">
                <a:alpha val="40000"/>
              </a:prstClr>
            </a:outerShdw>
          </a:effectLst>
        </p:spPr>
        <p:txBody>
          <a:bodyPr wrap="square">
            <a:spAutoFit/>
          </a:bodyPr>
          <a:lstStyle/>
          <a:p>
            <a:pPr algn="just"/>
            <a:r>
              <a:rPr lang="it-IT" sz="1800" b="1" dirty="0">
                <a:solidFill>
                  <a:schemeClr val="bg1"/>
                </a:solidFill>
                <a:latin typeface="Arial" panose="020B0604020202020204" pitchFamily="34" charset="0"/>
                <a:cs typeface="Arial" panose="020B0604020202020204" pitchFamily="34" charset="0"/>
              </a:rPr>
              <a:t>Pocahontas era figlia di Powatan il capo tribù dei territori, che il colonizzatore Smith avrebbe dovuto conquistare. </a:t>
            </a:r>
            <a:r>
              <a:rPr lang="it-IT" b="1" dirty="0">
                <a:solidFill>
                  <a:schemeClr val="bg1"/>
                </a:solidFill>
                <a:latin typeface="Arial" panose="020B0604020202020204" pitchFamily="34" charset="0"/>
                <a:cs typeface="Arial" panose="020B0604020202020204" pitchFamily="34" charset="0"/>
              </a:rPr>
              <a:t>Lei </a:t>
            </a:r>
            <a:r>
              <a:rPr lang="it-IT" sz="1800" b="1" dirty="0">
                <a:solidFill>
                  <a:schemeClr val="bg1"/>
                </a:solidFill>
                <a:latin typeface="Arial" panose="020B0604020202020204" pitchFamily="34" charset="0"/>
                <a:cs typeface="Arial" panose="020B0604020202020204" pitchFamily="34" charset="0"/>
              </a:rPr>
              <a:t>fu fondamentale per John Smith perché convinse suo padre a non ucciderlo. A differenza della storia di Giasone e </a:t>
            </a:r>
            <a:r>
              <a:rPr lang="it-IT" b="1" dirty="0">
                <a:solidFill>
                  <a:schemeClr val="bg1"/>
                </a:solidFill>
                <a:latin typeface="Arial" panose="020B0604020202020204" pitchFamily="34" charset="0"/>
                <a:cs typeface="Arial" panose="020B0604020202020204" pitchFamily="34" charset="0"/>
              </a:rPr>
              <a:t>M</a:t>
            </a:r>
            <a:r>
              <a:rPr lang="it-IT" sz="1800" b="1" dirty="0">
                <a:solidFill>
                  <a:schemeClr val="bg1"/>
                </a:solidFill>
                <a:latin typeface="Arial" panose="020B0604020202020204" pitchFamily="34" charset="0"/>
                <a:cs typeface="Arial" panose="020B0604020202020204" pitchFamily="34" charset="0"/>
              </a:rPr>
              <a:t>edea però, finita la spedizione </a:t>
            </a:r>
            <a:r>
              <a:rPr lang="it-IT" b="1" dirty="0">
                <a:solidFill>
                  <a:schemeClr val="bg1"/>
                </a:solidFill>
                <a:latin typeface="Arial" panose="020B0604020202020204" pitchFamily="34" charset="0"/>
                <a:cs typeface="Arial" panose="020B0604020202020204" pitchFamily="34" charset="0"/>
              </a:rPr>
              <a:t>J</a:t>
            </a:r>
            <a:r>
              <a:rPr lang="it-IT" sz="1800" b="1" dirty="0">
                <a:solidFill>
                  <a:schemeClr val="bg1"/>
                </a:solidFill>
                <a:latin typeface="Arial" panose="020B0604020202020204" pitchFamily="34" charset="0"/>
                <a:cs typeface="Arial" panose="020B0604020202020204" pitchFamily="34" charset="0"/>
              </a:rPr>
              <a:t>ohn Smith non rimane con la sua amata, ma ritorna in Inghilterra lasciando Pocahontas nella sua tribù con la sua famiglia.</a:t>
            </a:r>
            <a:endParaRPr lang="it-IT" b="1" dirty="0">
              <a:solidFill>
                <a:schemeClr val="bg1"/>
              </a:solidFill>
              <a:latin typeface="Arial" panose="020B0604020202020204" pitchFamily="34" charset="0"/>
              <a:cs typeface="Arial" panose="020B0604020202020204" pitchFamily="34" charset="0"/>
            </a:endParaRPr>
          </a:p>
        </p:txBody>
      </p:sp>
      <p:pic>
        <p:nvPicPr>
          <p:cNvPr id="8" name="Immagine 7"/>
          <p:cNvPicPr>
            <a:picLocks noChangeAspect="1"/>
          </p:cNvPicPr>
          <p:nvPr/>
        </p:nvPicPr>
        <p:blipFill rotWithShape="1">
          <a:blip r:embed="rId1">
            <a:extLst>
              <a:ext uri="{28A0092B-C50C-407E-A947-70E740481C1C}">
                <a14:useLocalDpi xmlns:a14="http://schemas.microsoft.com/office/drawing/2010/main" val="0"/>
              </a:ext>
            </a:extLst>
          </a:blip>
          <a:srcRect l="7264" t="11420" b="9919"/>
          <a:stretch>
            <a:fillRect/>
          </a:stretch>
        </p:blipFill>
        <p:spPr>
          <a:xfrm>
            <a:off x="640123" y="4247037"/>
            <a:ext cx="3103617" cy="1974432"/>
          </a:xfrm>
          <a:prstGeom prst="rect">
            <a:avLst/>
          </a:prstGeom>
        </p:spPr>
      </p:pic>
      <p:pic>
        <p:nvPicPr>
          <p:cNvPr id="9" name="Picture 2" descr="Pocahontas e John Smith 3 | Occhioni di marzo"/>
          <p:cNvPicPr>
            <a:picLocks noChangeAspect="1" noChangeArrowheads="1"/>
          </p:cNvPicPr>
          <p:nvPr/>
        </p:nvPicPr>
        <p:blipFill rotWithShape="1">
          <a:blip r:embed="rId2">
            <a:extLst>
              <a:ext uri="{28A0092B-C50C-407E-A947-70E740481C1C}">
                <a14:useLocalDpi xmlns:a14="http://schemas.microsoft.com/office/drawing/2010/main" val="0"/>
              </a:ext>
            </a:extLst>
          </a:blip>
          <a:srcRect l="3476" t="-1657" r="4717" b="1657"/>
          <a:stretch>
            <a:fillRect/>
          </a:stretch>
        </p:blipFill>
        <p:spPr bwMode="auto">
          <a:xfrm>
            <a:off x="4199138" y="4247037"/>
            <a:ext cx="3222477" cy="1974432"/>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4158" y="563737"/>
            <a:ext cx="3767718" cy="5657732"/>
          </a:xfrm>
          <a:prstGeom prst="rect">
            <a:avLst/>
          </a:prstGeom>
        </p:spPr>
      </p:pic>
      <p:sp>
        <p:nvSpPr>
          <p:cNvPr id="12" name="Rettangolo 11"/>
          <p:cNvSpPr/>
          <p:nvPr/>
        </p:nvSpPr>
        <p:spPr>
          <a:xfrm>
            <a:off x="548754" y="563737"/>
            <a:ext cx="6899611" cy="1131901"/>
          </a:xfrm>
          <a:prstGeom prst="rect">
            <a:avLst/>
          </a:prstGeom>
          <a:solidFill>
            <a:srgbClr val="CE9E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640124" y="814091"/>
            <a:ext cx="7293161" cy="769441"/>
          </a:xfrm>
          <a:prstGeom prst="rect">
            <a:avLst/>
          </a:prstGeom>
          <a:noFill/>
          <a:effectLst>
            <a:outerShdw blurRad="50800" dist="38100" algn="l" rotWithShape="0">
              <a:prstClr val="black">
                <a:alpha val="40000"/>
              </a:prstClr>
            </a:outerShdw>
          </a:effectLst>
        </p:spPr>
        <p:txBody>
          <a:bodyPr wrap="square">
            <a:spAutoFit/>
          </a:bodyPr>
          <a:lstStyle/>
          <a:p>
            <a:r>
              <a:rPr lang="it-IT" sz="4400" b="1" dirty="0">
                <a:solidFill>
                  <a:schemeClr val="bg1"/>
                </a:solidFill>
                <a:latin typeface="Modern Love Grunge" panose="04070805081005020601" pitchFamily="82" charset="0"/>
              </a:rPr>
              <a:t>John Smith e Pocahontas</a:t>
            </a:r>
            <a:endParaRPr lang="it-IT" sz="4400" b="1" dirty="0">
              <a:solidFill>
                <a:schemeClr val="bg1"/>
              </a:solidFill>
              <a:latin typeface="Modern Love Grunge" panose="04070805081005020601" pitchFamily="82" charset="0"/>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61707" y="2171651"/>
            <a:ext cx="9068586" cy="3063832"/>
          </a:xfrm>
        </p:spPr>
        <p:txBody>
          <a:bodyPr/>
          <a:lstStyle/>
          <a:p>
            <a:r>
              <a:rPr lang="it-IT" sz="6000" b="1" cap="none" dirty="0">
                <a:latin typeface="Modern Love Grunge" panose="04070805081005020601" pitchFamily="82" charset="0"/>
              </a:rPr>
              <a:t>La canzone</a:t>
            </a:r>
            <a:endParaRPr lang="it-IT" sz="6000" b="1" cap="none" dirty="0">
              <a:latin typeface="Modern Love Grunge" panose="04070805081005020601" pitchFamily="8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35459" y="875140"/>
            <a:ext cx="7151077" cy="2007841"/>
          </a:xfrm>
          <a:ln>
            <a:noFill/>
          </a:ln>
        </p:spPr>
        <p:txBody>
          <a:bodyPr>
            <a:normAutofit fontScale="90000"/>
          </a:bodyPr>
          <a:lstStyle/>
          <a:p>
            <a:pPr algn="just"/>
            <a:r>
              <a:rPr lang="it-IT" sz="2000" b="1" dirty="0">
                <a:solidFill>
                  <a:schemeClr val="bg1"/>
                </a:solidFill>
                <a:latin typeface="Arial" panose="020B0604020202020204" pitchFamily="34" charset="0"/>
                <a:cs typeface="Arial" panose="020B0604020202020204" pitchFamily="34" charset="0"/>
              </a:rPr>
              <a:t>Per i nostri  due personaggi abbiamo scelto una canzone che, secondo noi, li rappresenta al meglio per le loro caratteristiche.</a:t>
            </a:r>
            <a:br>
              <a:rPr lang="it-IT" sz="2000" b="1" dirty="0">
                <a:solidFill>
                  <a:schemeClr val="bg1"/>
                </a:solidFill>
                <a:latin typeface="Arial" panose="020B0604020202020204" pitchFamily="34" charset="0"/>
                <a:cs typeface="Arial" panose="020B0604020202020204" pitchFamily="34" charset="0"/>
              </a:rPr>
            </a:br>
            <a:br>
              <a:rPr lang="it-IT" sz="2000" b="1" dirty="0">
                <a:solidFill>
                  <a:schemeClr val="bg1"/>
                </a:solidFill>
                <a:latin typeface="Arial" panose="020B0604020202020204" pitchFamily="34" charset="0"/>
                <a:cs typeface="Arial" panose="020B0604020202020204" pitchFamily="34" charset="0"/>
              </a:rPr>
            </a:br>
            <a:r>
              <a:rPr lang="it-IT" sz="2000" b="1" dirty="0">
                <a:solidFill>
                  <a:schemeClr val="bg1"/>
                </a:solidFill>
                <a:latin typeface="Arial" panose="020B0604020202020204" pitchFamily="34" charset="0"/>
                <a:cs typeface="Arial" panose="020B0604020202020204" pitchFamily="34" charset="0"/>
              </a:rPr>
              <a:t>Si chiama «Heart of </a:t>
            </a:r>
            <a:r>
              <a:rPr lang="it-IT" sz="2000" b="1" dirty="0" err="1">
                <a:solidFill>
                  <a:schemeClr val="bg1"/>
                </a:solidFill>
                <a:latin typeface="Arial" panose="020B0604020202020204" pitchFamily="34" charset="0"/>
                <a:cs typeface="Arial" panose="020B0604020202020204" pitchFamily="34" charset="0"/>
              </a:rPr>
              <a:t>Courage</a:t>
            </a:r>
            <a:r>
              <a:rPr lang="it-IT" sz="2000" b="1" dirty="0">
                <a:solidFill>
                  <a:schemeClr val="bg1"/>
                </a:solidFill>
                <a:latin typeface="Arial" panose="020B0604020202020204" pitchFamily="34" charset="0"/>
                <a:cs typeface="Arial" panose="020B0604020202020204" pitchFamily="34" charset="0"/>
              </a:rPr>
              <a:t>» e la abbiamo scelta proprio perché, secondo noi, rappresenta al meglio il coraggio e la perseveranza dei due personaggi.</a:t>
            </a:r>
            <a:endParaRPr lang="it-IT" sz="2000" b="1" dirty="0">
              <a:solidFill>
                <a:schemeClr val="bg1"/>
              </a:solidFill>
              <a:latin typeface="Arial" panose="020B0604020202020204" pitchFamily="34" charset="0"/>
              <a:cs typeface="Arial" panose="020B0604020202020204" pitchFamily="34" charset="0"/>
            </a:endParaRPr>
          </a:p>
        </p:txBody>
      </p:sp>
      <p:pic>
        <p:nvPicPr>
          <p:cNvPr id="4" name="Two_Steps_From_Hell_Thomas_Bergersen_-_36_Tracks_Best_of_All_time_Most_Powerful_Epic_Music_Mix[convertitoremp3.download]-2-2" descr="Two_Steps_From_Hell_Thomas_Bergersen_-_36_Tracks_Best_of_All_time_Most_Powerful_Epic_Music_Mix[convertitoremp3.download]-2-2">
            <a:hlinkClick r:id="" action="ppaction://media"/>
          </p:cNvPr>
          <p:cNvPicPr>
            <a:picLocks noGrp="1" noChangeAspect="1"/>
          </p:cNvPicPr>
          <p:nvPr>
            <p:ph idx="1"/>
            <a:audioFile r:link="rId1"/>
            <p:extLst>
              <p:ext uri="{DAA4B4D4-6D71-4841-9C94-3DE7FCFB9230}">
                <p14:media xmlns:p14="http://schemas.microsoft.com/office/powerpoint/2010/main" r:embed="rId2"/>
              </p:ext>
            </p:extLst>
          </p:nvPr>
        </p:nvPicPr>
        <p:blipFill>
          <a:blip r:embed="rId3"/>
          <a:stretch>
            <a:fillRect/>
          </a:stretch>
        </p:blipFill>
        <p:spPr>
          <a:xfrm>
            <a:off x="4704287" y="3345657"/>
            <a:ext cx="487362" cy="487362"/>
          </a:xfrm>
        </p:spPr>
      </p:pic>
      <p:pic>
        <p:nvPicPr>
          <p:cNvPr id="4100" name="Picture 4" descr="La Lanterna magica: Pocahontas: chi è il vero selvagg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884" y="1156494"/>
            <a:ext cx="4000500" cy="5353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6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910613" y="2541648"/>
            <a:ext cx="4634144" cy="1015663"/>
          </a:xfrm>
          <a:prstGeom prst="rect">
            <a:avLst/>
          </a:prstGeom>
          <a:noFill/>
          <a:effectLst>
            <a:outerShdw blurRad="50800" dist="38100" dir="2700000" algn="tl" rotWithShape="0">
              <a:prstClr val="black">
                <a:alpha val="40000"/>
              </a:prstClr>
            </a:outerShdw>
          </a:effectLst>
        </p:spPr>
        <p:txBody>
          <a:bodyPr wrap="square" rtlCol="0">
            <a:spAutoFit/>
          </a:bodyPr>
          <a:lstStyle/>
          <a:p>
            <a:r>
              <a:rPr lang="it-IT" sz="6000" b="1" dirty="0">
                <a:solidFill>
                  <a:srgbClr val="B14F7F"/>
                </a:solidFill>
                <a:latin typeface="Modern Love Grunge" panose="04070805081005020601" pitchFamily="82" charset="0"/>
              </a:rPr>
              <a:t>Il carattere </a:t>
            </a:r>
            <a:endParaRPr lang="it-IT" sz="6000" b="1" dirty="0">
              <a:solidFill>
                <a:srgbClr val="B14F7F"/>
              </a:solidFill>
              <a:latin typeface="Modern Love Grunge" panose="04070805081005020601" pitchFamily="82" charset="0"/>
            </a:endParaRPr>
          </a:p>
        </p:txBody>
      </p:sp>
      <p:sp>
        <p:nvSpPr>
          <p:cNvPr id="3" name="CasellaDiTesto 2"/>
          <p:cNvSpPr txBox="1"/>
          <p:nvPr/>
        </p:nvSpPr>
        <p:spPr>
          <a:xfrm>
            <a:off x="1802167" y="3932807"/>
            <a:ext cx="9081856" cy="369332"/>
          </a:xfrm>
          <a:prstGeom prst="rect">
            <a:avLst/>
          </a:prstGeom>
          <a:noFill/>
        </p:spPr>
        <p:txBody>
          <a:bodyPr wrap="square" rtlCol="0">
            <a:spAutoFit/>
          </a:bodyPr>
          <a:lstStyle/>
          <a:p>
            <a:pPr algn="just"/>
            <a:r>
              <a:rPr lang="it-IT" b="1" dirty="0">
                <a:latin typeface="Arial" panose="020B0604020202020204" pitchFamily="34" charset="0"/>
                <a:cs typeface="Arial" panose="020B0604020202020204" pitchFamily="34" charset="0"/>
              </a:rPr>
              <a:t>Giasone e John Smith presentano entrambi caratteri complicati e controversi </a:t>
            </a:r>
            <a:endParaRPr lang="it-IT" b="1" dirty="0">
              <a:latin typeface="Arial" panose="020B0604020202020204" pitchFamily="34" charset="0"/>
              <a:cs typeface="Arial" panose="020B0604020202020204" pitchFamily="34" charset="0"/>
            </a:endParaRPr>
          </a:p>
        </p:txBody>
      </p:sp>
      <p:pic>
        <p:nvPicPr>
          <p:cNvPr id="5" name="Picture 1"/>
          <p:cNvPicPr>
            <a:picLocks noChangeAspect="1"/>
          </p:cNvPicPr>
          <p:nvPr/>
        </p:nvPicPr>
        <p:blipFill>
          <a:blip r:embed="rId1"/>
          <a:stretch>
            <a:fillRect/>
          </a:stretch>
        </p:blipFill>
        <p:spPr>
          <a:xfrm>
            <a:off x="8829743" y="1536700"/>
            <a:ext cx="1819911" cy="1819911"/>
          </a:xfrm>
          <a:prstGeom prst="rect">
            <a:avLst/>
          </a:prstGeom>
        </p:spPr>
      </p:pic>
      <p:pic>
        <p:nvPicPr>
          <p:cNvPr id="6" name="Picture 2"/>
          <p:cNvPicPr>
            <a:picLocks noChangeAspect="1"/>
          </p:cNvPicPr>
          <p:nvPr/>
        </p:nvPicPr>
        <p:blipFill>
          <a:blip r:embed="rId2"/>
          <a:stretch>
            <a:fillRect/>
          </a:stretch>
        </p:blipFill>
        <p:spPr>
          <a:xfrm>
            <a:off x="1542346" y="1535048"/>
            <a:ext cx="1797383" cy="182156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9"/>
          <p:cNvSpPr/>
          <p:nvPr/>
        </p:nvSpPr>
        <p:spPr>
          <a:xfrm>
            <a:off x="226060" y="244475"/>
            <a:ext cx="3896360" cy="6377305"/>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7670" y="402590"/>
            <a:ext cx="3567430" cy="6012180"/>
          </a:xfrm>
          <a:prstGeom prst="rect">
            <a:avLst/>
          </a:prstGeom>
        </p:spPr>
      </p:pic>
      <p:sp>
        <p:nvSpPr>
          <p:cNvPr id="10" name="Rettangolo 9"/>
          <p:cNvSpPr/>
          <p:nvPr/>
        </p:nvSpPr>
        <p:spPr>
          <a:xfrm>
            <a:off x="4285615" y="393712"/>
            <a:ext cx="7499350" cy="902335"/>
          </a:xfrm>
          <a:prstGeom prst="rect">
            <a:avLst/>
          </a:prstGeom>
          <a:solidFill>
            <a:srgbClr val="CE9EB3"/>
          </a:solidFill>
          <a:ln>
            <a:solidFill>
              <a:srgbClr val="CE9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 Box 3"/>
          <p:cNvSpPr txBox="1"/>
          <p:nvPr/>
        </p:nvSpPr>
        <p:spPr>
          <a:xfrm>
            <a:off x="4284980" y="1414768"/>
            <a:ext cx="7500620" cy="3139321"/>
          </a:xfrm>
          <a:prstGeom prst="rect">
            <a:avLst/>
          </a:prstGeom>
          <a:noFill/>
          <a:effectLst>
            <a:outerShdw blurRad="50800" dist="38100" algn="l" rotWithShape="0">
              <a:prstClr val="black">
                <a:alpha val="40000"/>
              </a:prstClr>
            </a:outerShdw>
          </a:effectLst>
        </p:spPr>
        <p:txBody>
          <a:bodyPr wrap="square" rtlCol="0">
            <a:spAutoFit/>
          </a:bodyPr>
          <a:lstStyle/>
          <a:p>
            <a:pPr algn="just"/>
            <a:r>
              <a:rPr lang="it-IT" altLang="en-US" b="1" dirty="0">
                <a:solidFill>
                  <a:schemeClr val="bg1"/>
                </a:solidFill>
                <a:latin typeface="Arial" panose="020B0604020202020204" pitchFamily="34" charset="0"/>
                <a:cs typeface="Arial" panose="020B0604020202020204" pitchFamily="34" charset="0"/>
              </a:rPr>
              <a:t>Giasone, proiettato in un mondo più grande di lui, appare come un personaggio dominato da un frustante sentimento di inadeguatezza e di impotenza, con la coscienza di doversi muovere entro i confini di un universo complesso, indifferente, ostile, capace di opporre le proprie leggi inflessibili alla volontà d’azione dell’eroe.</a:t>
            </a:r>
            <a:endParaRPr lang="it-IT" altLang="en-US" b="1" dirty="0">
              <a:solidFill>
                <a:schemeClr val="bg1"/>
              </a:solidFill>
              <a:latin typeface="Arial" panose="020B0604020202020204" pitchFamily="34" charset="0"/>
              <a:cs typeface="Arial" panose="020B0604020202020204" pitchFamily="34" charset="0"/>
            </a:endParaRPr>
          </a:p>
          <a:p>
            <a:pPr algn="just"/>
            <a:endParaRPr lang="it-IT" altLang="en-US" b="1" dirty="0">
              <a:solidFill>
                <a:schemeClr val="bg1"/>
              </a:solidFill>
              <a:latin typeface="Arial" panose="020B0604020202020204" pitchFamily="34" charset="0"/>
              <a:cs typeface="Arial" panose="020B0604020202020204" pitchFamily="34" charset="0"/>
            </a:endParaRPr>
          </a:p>
          <a:p>
            <a:pPr algn="just"/>
            <a:r>
              <a:rPr lang="it-IT" altLang="en-US" b="1" dirty="0">
                <a:solidFill>
                  <a:schemeClr val="bg1"/>
                </a:solidFill>
                <a:latin typeface="Arial" panose="020B0604020202020204" pitchFamily="34" charset="0"/>
                <a:cs typeface="Arial" panose="020B0604020202020204" pitchFamily="34" charset="0"/>
              </a:rPr>
              <a:t>Appare profondamente contradditorio: è un guerriero, non ha capacità eroiche, ha fascino ed abilità oratoria, ma non è assolutamente in grado di compiere imprese e nasconde un animo fragile ed esitante. </a:t>
            </a:r>
            <a:endParaRPr lang="it-IT" altLang="en-US" b="1"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6955790" y="4528185"/>
            <a:ext cx="1886585" cy="1886585"/>
          </a:xfrm>
          <a:prstGeom prst="rect">
            <a:avLst/>
          </a:prstGeom>
        </p:spPr>
      </p:pic>
      <p:sp>
        <p:nvSpPr>
          <p:cNvPr id="14" name="CasellaDiTesto 11"/>
          <p:cNvSpPr txBox="1"/>
          <p:nvPr/>
        </p:nvSpPr>
        <p:spPr>
          <a:xfrm>
            <a:off x="6542843" y="443230"/>
            <a:ext cx="3595672" cy="922020"/>
          </a:xfrm>
          <a:prstGeom prst="rect">
            <a:avLst/>
          </a:prstGeom>
          <a:noFill/>
          <a:effectLst>
            <a:outerShdw blurRad="50800" dist="38100" algn="l" rotWithShape="0">
              <a:prstClr val="black">
                <a:alpha val="40000"/>
              </a:prstClr>
            </a:outerShdw>
          </a:effectLst>
        </p:spPr>
        <p:txBody>
          <a:bodyPr wrap="square">
            <a:spAutoFit/>
          </a:bodyPr>
          <a:lstStyle/>
          <a:p>
            <a:r>
              <a:rPr lang="it-IT" sz="5400" b="1" dirty="0">
                <a:solidFill>
                  <a:schemeClr val="bg1"/>
                </a:solidFill>
                <a:effectLst>
                  <a:outerShdw blurRad="50800" dist="38100" algn="l" rotWithShape="0">
                    <a:prstClr val="black">
                      <a:alpha val="40000"/>
                    </a:prstClr>
                  </a:outerShdw>
                </a:effectLst>
                <a:latin typeface="Modern Love Grunge" panose="04070805081005020601" pitchFamily="82" charset="0"/>
              </a:rPr>
              <a:t>Giasone</a:t>
            </a:r>
            <a:endParaRPr lang="it-IT" sz="5400" b="1" dirty="0">
              <a:solidFill>
                <a:schemeClr val="bg1"/>
              </a:solidFill>
              <a:effectLst>
                <a:outerShdw blurRad="50800" dist="38100" algn="l" rotWithShape="0">
                  <a:prstClr val="black">
                    <a:alpha val="40000"/>
                  </a:prstClr>
                </a:outerShdw>
              </a:effectLst>
              <a:latin typeface="Modern Love Grunge" panose="04070805081005020601" pitchFamily="82" charset="0"/>
            </a:endParaRPr>
          </a:p>
        </p:txBody>
      </p:sp>
    </p:spTree>
  </p:cSld>
  <p:clrMapOvr>
    <a:masterClrMapping/>
  </p:clrMapOvr>
  <p:transition spd="slow" advTm="1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520700" y="512013"/>
            <a:ext cx="8017510" cy="1014095"/>
          </a:xfrm>
          <a:prstGeom prst="rect">
            <a:avLst/>
          </a:prstGeom>
          <a:solidFill>
            <a:srgbClr val="CE9EB3"/>
          </a:solidFill>
          <a:ln>
            <a:solidFill>
              <a:srgbClr val="CE9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p:cNvPicPr>
            <a:picLocks noChangeAspect="1"/>
          </p:cNvPicPr>
          <p:nvPr/>
        </p:nvPicPr>
        <p:blipFill rotWithShape="1">
          <a:blip r:embed="rId1">
            <a:extLst>
              <a:ext uri="{28A0092B-C50C-407E-A947-70E740481C1C}">
                <a14:useLocalDpi xmlns:a14="http://schemas.microsoft.com/office/drawing/2010/main" val="0"/>
              </a:ext>
            </a:extLst>
          </a:blip>
          <a:srcRect b="6278"/>
          <a:stretch>
            <a:fillRect/>
          </a:stretch>
        </p:blipFill>
        <p:spPr>
          <a:xfrm>
            <a:off x="8774430" y="508000"/>
            <a:ext cx="2964180" cy="5923280"/>
          </a:xfrm>
          <a:prstGeom prst="rect">
            <a:avLst/>
          </a:prstGeom>
        </p:spPr>
      </p:pic>
      <p:sp>
        <p:nvSpPr>
          <p:cNvPr id="10" name="CasellaDiTesto 9"/>
          <p:cNvSpPr txBox="1"/>
          <p:nvPr/>
        </p:nvSpPr>
        <p:spPr>
          <a:xfrm>
            <a:off x="2849733" y="604088"/>
            <a:ext cx="4293130" cy="922020"/>
          </a:xfrm>
          <a:prstGeom prst="rect">
            <a:avLst/>
          </a:prstGeom>
          <a:noFill/>
          <a:effectLst>
            <a:outerShdw blurRad="50800" dist="38100" algn="l" rotWithShape="0">
              <a:prstClr val="black">
                <a:alpha val="40000"/>
              </a:prstClr>
            </a:outerShdw>
          </a:effectLst>
        </p:spPr>
        <p:txBody>
          <a:bodyPr wrap="square">
            <a:spAutoFit/>
          </a:bodyPr>
          <a:lstStyle/>
          <a:p>
            <a:r>
              <a:rPr lang="it-IT" sz="5400" b="1" dirty="0">
                <a:solidFill>
                  <a:schemeClr val="bg1"/>
                </a:solidFill>
                <a:effectLst>
                  <a:outerShdw blurRad="50800" dist="38100" algn="l" rotWithShape="0">
                    <a:prstClr val="black">
                      <a:alpha val="40000"/>
                    </a:prstClr>
                  </a:outerShdw>
                </a:effectLst>
                <a:latin typeface="Modern Love Grunge" panose="04070805081005020601" pitchFamily="82" charset="0"/>
              </a:rPr>
              <a:t>John Smith</a:t>
            </a:r>
            <a:endParaRPr lang="it-IT" sz="5400" b="1" dirty="0">
              <a:solidFill>
                <a:schemeClr val="bg1"/>
              </a:solidFill>
              <a:effectLst>
                <a:outerShdw blurRad="50800" dist="38100" algn="l" rotWithShape="0">
                  <a:prstClr val="black">
                    <a:alpha val="40000"/>
                  </a:prstClr>
                </a:outerShdw>
              </a:effectLst>
              <a:latin typeface="Modern Love Grunge" panose="04070805081005020601" pitchFamily="82" charset="0"/>
            </a:endParaRPr>
          </a:p>
        </p:txBody>
      </p:sp>
      <p:sp>
        <p:nvSpPr>
          <p:cNvPr id="25" name="CasellaDiTesto 24"/>
          <p:cNvSpPr txBox="1"/>
          <p:nvPr/>
        </p:nvSpPr>
        <p:spPr>
          <a:xfrm>
            <a:off x="2753995" y="2082800"/>
            <a:ext cx="3159760" cy="2862322"/>
          </a:xfrm>
          <a:prstGeom prst="rect">
            <a:avLst/>
          </a:prstGeom>
          <a:noFill/>
          <a:effectLst>
            <a:outerShdw blurRad="50800" dist="38100" algn="l" rotWithShape="0">
              <a:prstClr val="black">
                <a:alpha val="40000"/>
              </a:prstClr>
            </a:outerShdw>
          </a:effectLst>
        </p:spPr>
        <p:txBody>
          <a:bodyPr wrap="square">
            <a:spAutoFit/>
          </a:bodyPr>
          <a:lstStyle/>
          <a:p>
            <a:pPr algn="just"/>
            <a:r>
              <a:rPr lang="it-IT" b="1" dirty="0">
                <a:solidFill>
                  <a:schemeClr val="bg1"/>
                </a:solidFill>
                <a:latin typeface="Arial" panose="020B0604020202020204" pitchFamily="34" charset="0"/>
                <a:cs typeface="Arial" panose="020B0604020202020204" pitchFamily="34" charset="0"/>
              </a:rPr>
              <a:t>John Smith è dipinto come il classico avventuriero. Le sue qualità lo rendono un ottimo capitano e una persona particolarmente benvoluta dal resto dell'equipaggio della sua nave.</a:t>
            </a:r>
            <a:endParaRPr lang="it-IT" b="1" dirty="0">
              <a:solidFill>
                <a:schemeClr val="bg1"/>
              </a:solidFill>
              <a:latin typeface="Arial" panose="020B0604020202020204" pitchFamily="34" charset="0"/>
              <a:cs typeface="Arial" panose="020B0604020202020204" pitchFamily="34" charset="0"/>
            </a:endParaRPr>
          </a:p>
          <a:p>
            <a:pPr algn="ctr"/>
            <a:endParaRPr lang="it-IT" dirty="0">
              <a:solidFill>
                <a:schemeClr val="accent5">
                  <a:lumMod val="20000"/>
                  <a:lumOff val="80000"/>
                </a:schemeClr>
              </a:solidFill>
              <a:latin typeface="Arial" panose="020B0604020202020204" pitchFamily="34" charset="0"/>
              <a:cs typeface="Arial" panose="020B0604020202020204" pitchFamily="34" charset="0"/>
            </a:endParaRPr>
          </a:p>
          <a:p>
            <a:pPr algn="ctr"/>
            <a:endParaRPr lang="it-IT" dirty="0">
              <a:solidFill>
                <a:schemeClr val="accent5">
                  <a:lumMod val="20000"/>
                  <a:lumOff val="80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20700" y="2082800"/>
            <a:ext cx="2121535" cy="2121535"/>
          </a:xfrm>
          <a:prstGeom prst="rect">
            <a:avLst/>
          </a:prstGeom>
        </p:spPr>
      </p:pic>
      <p:sp>
        <p:nvSpPr>
          <p:cNvPr id="5" name="CasellaDiTesto 24"/>
          <p:cNvSpPr txBox="1"/>
          <p:nvPr/>
        </p:nvSpPr>
        <p:spPr>
          <a:xfrm>
            <a:off x="520700" y="4550410"/>
            <a:ext cx="7966075" cy="1200329"/>
          </a:xfrm>
          <a:prstGeom prst="rect">
            <a:avLst/>
          </a:prstGeom>
          <a:noFill/>
          <a:effectLst>
            <a:outerShdw blurRad="50800" dist="38100" algn="l" rotWithShape="0">
              <a:prstClr val="black">
                <a:alpha val="40000"/>
              </a:prstClr>
            </a:outerShdw>
          </a:effectLst>
        </p:spPr>
        <p:txBody>
          <a:bodyPr wrap="square">
            <a:spAutoFit/>
          </a:bodyPr>
          <a:lstStyle/>
          <a:p>
            <a:pPr algn="just"/>
            <a:r>
              <a:rPr lang="it-IT" b="1" dirty="0">
                <a:solidFill>
                  <a:schemeClr val="bg1"/>
                </a:solidFill>
                <a:latin typeface="Arial" panose="020B0604020202020204" pitchFamily="34" charset="0"/>
                <a:cs typeface="Arial" panose="020B0604020202020204" pitchFamily="34" charset="0"/>
              </a:rPr>
              <a:t>Come i suoi compagni d'equipaggio, Smith vede gli indiani solo come dei "selvaggi", ma diversamente da loro è un uomo molto oggettivo e razionale. cosa che rende molto più semplice il suo approccio con Pocahontas. </a:t>
            </a:r>
            <a:endParaRPr lang="it-IT"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507346" y="3128170"/>
            <a:ext cx="7578570"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it-IT" sz="4800" b="1" dirty="0">
                <a:solidFill>
                  <a:srgbClr val="B14F7F"/>
                </a:solidFill>
                <a:latin typeface="Modern Love Grunge" panose="04070805081005020601" pitchFamily="82" charset="0"/>
              </a:rPr>
              <a:t>La perseveranza</a:t>
            </a:r>
            <a:endParaRPr lang="it-IT" sz="4800" b="1" dirty="0">
              <a:solidFill>
                <a:srgbClr val="B14F7F"/>
              </a:solidFill>
              <a:latin typeface="Modern Love Grunge" panose="04070805081005020601" pitchFamily="82" charset="0"/>
            </a:endParaRPr>
          </a:p>
        </p:txBody>
      </p:sp>
      <p:sp>
        <p:nvSpPr>
          <p:cNvPr id="5" name="CasellaDiTesto 4"/>
          <p:cNvSpPr txBox="1"/>
          <p:nvPr/>
        </p:nvSpPr>
        <p:spPr>
          <a:xfrm>
            <a:off x="1528439" y="4183639"/>
            <a:ext cx="9135121" cy="1077218"/>
          </a:xfrm>
          <a:prstGeom prst="rect">
            <a:avLst/>
          </a:prstGeom>
          <a:noFill/>
        </p:spPr>
        <p:txBody>
          <a:bodyPr wrap="square">
            <a:spAutoFit/>
          </a:bodyPr>
          <a:lstStyle/>
          <a:p>
            <a:pPr algn="just"/>
            <a:r>
              <a:rPr lang="it-IT" sz="1600" b="1" dirty="0">
                <a:latin typeface="Arial" panose="020B0604020202020204" pitchFamily="34" charset="0"/>
                <a:cs typeface="Arial" panose="020B0604020202020204" pitchFamily="34" charset="0"/>
              </a:rPr>
              <a:t>La perseveranza è il punto in comune più evidente che caratterizza le personalità di questi due uomini. In Giasone e John Smith infatti emerge la determinazione nel raggiungere un proprio obbiettivo, senza preoccuparsi per gli ostacoli, per le persone a loro circostanti e per le situazioni che si vanno a creare nel corso del tempo e delle vicende. </a:t>
            </a:r>
            <a:endParaRPr lang="it-IT" sz="1600" b="1" dirty="0">
              <a:latin typeface="Arial" panose="020B0604020202020204" pitchFamily="34" charset="0"/>
              <a:cs typeface="Arial" panose="020B0604020202020204" pitchFamily="34" charset="0"/>
            </a:endParaRPr>
          </a:p>
        </p:txBody>
      </p:sp>
      <p:pic>
        <p:nvPicPr>
          <p:cNvPr id="6" name="Picture 2"/>
          <p:cNvPicPr>
            <a:picLocks noChangeAspect="1"/>
          </p:cNvPicPr>
          <p:nvPr/>
        </p:nvPicPr>
        <p:blipFill>
          <a:blip r:embed="rId1"/>
          <a:stretch>
            <a:fillRect/>
          </a:stretch>
        </p:blipFill>
        <p:spPr>
          <a:xfrm>
            <a:off x="1639410" y="1597143"/>
            <a:ext cx="1699260" cy="1722120"/>
          </a:xfrm>
          <a:prstGeom prst="rect">
            <a:avLst/>
          </a:prstGeom>
        </p:spPr>
      </p:pic>
      <p:pic>
        <p:nvPicPr>
          <p:cNvPr id="7" name="Picture 1"/>
          <p:cNvPicPr>
            <a:picLocks noChangeAspect="1"/>
          </p:cNvPicPr>
          <p:nvPr/>
        </p:nvPicPr>
        <p:blipFill>
          <a:blip r:embed="rId2"/>
          <a:stretch>
            <a:fillRect/>
          </a:stretch>
        </p:blipFill>
        <p:spPr>
          <a:xfrm>
            <a:off x="8853332" y="1597143"/>
            <a:ext cx="1706880" cy="170688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01650" y="2647315"/>
            <a:ext cx="5626100" cy="2861310"/>
          </a:xfrm>
          <a:prstGeom prst="rect">
            <a:avLst/>
          </a:prstGeom>
          <a:noFill/>
          <a:effectLst>
            <a:outerShdw blurRad="63500" sx="102000" sy="102000" algn="ctr" rotWithShape="0">
              <a:prstClr val="black">
                <a:alpha val="40000"/>
              </a:prstClr>
            </a:outerShdw>
          </a:effectLst>
        </p:spPr>
        <p:txBody>
          <a:bodyPr wrap="square" rtlCol="0">
            <a:spAutoFit/>
          </a:bodyPr>
          <a:lstStyle/>
          <a:p>
            <a:pPr algn="just"/>
            <a:r>
              <a:rPr lang="it-IT" b="1" dirty="0">
                <a:solidFill>
                  <a:schemeClr val="bg1"/>
                </a:solidFill>
                <a:latin typeface="Arial" panose="020B0604020202020204" pitchFamily="34" charset="0"/>
                <a:cs typeface="Arial" panose="020B0604020202020204" pitchFamily="34" charset="0"/>
              </a:rPr>
              <a:t>Giasone, dal momento in cui il suo trono venne usurpato da Pelia, partì per la conquista del vello d’oro. </a:t>
            </a:r>
            <a:endParaRPr lang="it-IT" b="1" dirty="0">
              <a:solidFill>
                <a:schemeClr val="bg1"/>
              </a:solidFill>
              <a:latin typeface="Arial" panose="020B0604020202020204" pitchFamily="34" charset="0"/>
              <a:cs typeface="Arial" panose="020B0604020202020204" pitchFamily="34" charset="0"/>
            </a:endParaRPr>
          </a:p>
          <a:p>
            <a:pPr algn="just"/>
            <a:endParaRPr lang="it-IT" b="1" dirty="0">
              <a:solidFill>
                <a:schemeClr val="bg1"/>
              </a:solidFill>
              <a:latin typeface="Arial" panose="020B0604020202020204" pitchFamily="34" charset="0"/>
              <a:cs typeface="Arial" panose="020B0604020202020204" pitchFamily="34" charset="0"/>
            </a:endParaRPr>
          </a:p>
          <a:p>
            <a:pPr algn="just"/>
            <a:r>
              <a:rPr lang="it-IT" b="1" dirty="0">
                <a:solidFill>
                  <a:schemeClr val="bg1"/>
                </a:solidFill>
                <a:latin typeface="Arial" panose="020B0604020202020204" pitchFamily="34" charset="0"/>
                <a:cs typeface="Arial" panose="020B0604020202020204" pitchFamily="34" charset="0"/>
              </a:rPr>
              <a:t>Non pensò mai di arrendersi e di rinunciare all’impresa, ma continuò a superare gli ostacoli, raggirare i tranelli e raggiungere i suoi obbiettivi. Non si fermò mai, solamente quando ottenne ciò che voleva e di cui aveva bisogno e tornò a casa vittorioso.</a:t>
            </a:r>
            <a:endParaRPr lang="it-IT" b="1" dirty="0">
              <a:solidFill>
                <a:schemeClr val="bg1"/>
              </a:solidFill>
              <a:latin typeface="Arial" panose="020B0604020202020204" pitchFamily="34" charset="0"/>
              <a:cs typeface="Arial" panose="020B0604020202020204" pitchFamily="34" charset="0"/>
            </a:endParaRPr>
          </a:p>
        </p:txBody>
      </p:sp>
      <p:pic>
        <p:nvPicPr>
          <p:cNvPr id="6" name="Immagin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28130" y="2647315"/>
            <a:ext cx="5081270" cy="3528695"/>
          </a:xfrm>
          <a:prstGeom prst="rect">
            <a:avLst/>
          </a:prstGeom>
        </p:spPr>
      </p:pic>
      <p:sp>
        <p:nvSpPr>
          <p:cNvPr id="8" name="Rettangolo 7"/>
          <p:cNvSpPr/>
          <p:nvPr/>
        </p:nvSpPr>
        <p:spPr>
          <a:xfrm>
            <a:off x="501650" y="436880"/>
            <a:ext cx="11207750" cy="1333500"/>
          </a:xfrm>
          <a:prstGeom prst="rect">
            <a:avLst/>
          </a:prstGeom>
          <a:solidFill>
            <a:srgbClr val="CE9E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Content Placeholder 3"/>
          <p:cNvPicPr>
            <a:picLocks noGrp="1" noChangeAspect="1"/>
          </p:cNvPicPr>
          <p:nvPr>
            <p:ph idx="4294967295"/>
          </p:nvPr>
        </p:nvPicPr>
        <p:blipFill>
          <a:blip r:embed="rId2"/>
          <a:stretch>
            <a:fillRect/>
          </a:stretch>
        </p:blipFill>
        <p:spPr>
          <a:xfrm>
            <a:off x="9537065" y="436880"/>
            <a:ext cx="2186940" cy="1341120"/>
          </a:xfrm>
          <a:prstGeom prst="rect">
            <a:avLst/>
          </a:prstGeom>
        </p:spPr>
      </p:pic>
      <p:sp>
        <p:nvSpPr>
          <p:cNvPr id="3" name="CasellaDiTesto 7"/>
          <p:cNvSpPr txBox="1"/>
          <p:nvPr/>
        </p:nvSpPr>
        <p:spPr>
          <a:xfrm>
            <a:off x="654480" y="688493"/>
            <a:ext cx="9099612" cy="829945"/>
          </a:xfrm>
          <a:prstGeom prst="rect">
            <a:avLst/>
          </a:prstGeom>
          <a:noFill/>
          <a:effectLst>
            <a:outerShdw blurRad="50800" dist="38100" algn="l" rotWithShape="0">
              <a:prstClr val="black">
                <a:alpha val="40000"/>
              </a:prstClr>
            </a:outerShdw>
          </a:effectLst>
        </p:spPr>
        <p:txBody>
          <a:bodyPr wrap="square">
            <a:spAutoFit/>
          </a:bodyPr>
          <a:lstStyle/>
          <a:p>
            <a:r>
              <a:rPr lang="it-IT" sz="4800" b="1" dirty="0">
                <a:solidFill>
                  <a:schemeClr val="bg1"/>
                </a:solidFill>
                <a:effectLst>
                  <a:outerShdw blurRad="50800" dist="38100" algn="l" rotWithShape="0">
                    <a:prstClr val="black">
                      <a:alpha val="40000"/>
                    </a:prstClr>
                  </a:outerShdw>
                </a:effectLst>
                <a:latin typeface="Modern Love Grunge" panose="04070805081005020601" pitchFamily="82" charset="0"/>
              </a:rPr>
              <a:t>La perseveranza di Giasone</a:t>
            </a:r>
            <a:endParaRPr lang="it-IT" sz="4800" b="1" dirty="0">
              <a:solidFill>
                <a:schemeClr val="bg1"/>
              </a:solidFill>
              <a:effectLst>
                <a:outerShdw blurRad="50800" dist="38100" algn="l" rotWithShape="0">
                  <a:prstClr val="black">
                    <a:alpha val="40000"/>
                  </a:prstClr>
                </a:outerShdw>
              </a:effectLst>
              <a:latin typeface="Modern Love Grunge" panose="04070805081005020601" pitchFamily="82" charset="0"/>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500245" y="1995805"/>
            <a:ext cx="4130040" cy="1753235"/>
          </a:xfrm>
          <a:prstGeom prst="rect">
            <a:avLst/>
          </a:prstGeom>
          <a:noFill/>
          <a:effectLst>
            <a:outerShdw blurRad="50800" dist="38100" algn="l" rotWithShape="0">
              <a:prstClr val="black">
                <a:alpha val="40000"/>
              </a:prstClr>
            </a:outerShdw>
          </a:effectLst>
        </p:spPr>
        <p:txBody>
          <a:bodyPr wrap="square">
            <a:spAutoFit/>
          </a:bodyPr>
          <a:lstStyle/>
          <a:p>
            <a:pPr algn="just"/>
            <a:r>
              <a:rPr lang="it-IT" sz="1800" b="1" dirty="0">
                <a:solidFill>
                  <a:schemeClr val="bg1"/>
                </a:solidFill>
                <a:latin typeface="Arial" panose="020B0604020202020204" pitchFamily="34" charset="0"/>
                <a:cs typeface="Arial" panose="020B0604020202020204" pitchFamily="34" charset="0"/>
              </a:rPr>
              <a:t>John Smith si cimentò con tutto sé stesso alla conquista delle terre abitate dagli indigeni. Prima di partire per la spedizione che lo rese famoso, aveva combattuto più volte contro gli indiani del Nuovo Mondo</a:t>
            </a:r>
            <a:r>
              <a:rPr lang="it-IT" sz="1800" dirty="0">
                <a:solidFill>
                  <a:schemeClr val="bg1"/>
                </a:solidFill>
                <a:latin typeface="Arial" panose="020B0604020202020204" pitchFamily="34" charset="0"/>
                <a:cs typeface="Arial" panose="020B0604020202020204" pitchFamily="34" charset="0"/>
              </a:rPr>
              <a:t>.</a:t>
            </a:r>
            <a:endParaRPr lang="it-IT" sz="1800" dirty="0">
              <a:solidFill>
                <a:schemeClr val="bg1"/>
              </a:solidFill>
              <a:latin typeface="Arial" panose="020B0604020202020204" pitchFamily="34" charset="0"/>
              <a:cs typeface="Arial" panose="020B0604020202020204" pitchFamily="34" charset="0"/>
            </a:endParaRPr>
          </a:p>
        </p:txBody>
      </p:sp>
      <p:pic>
        <p:nvPicPr>
          <p:cNvPr id="7" name="Immagin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1645" y="1995805"/>
            <a:ext cx="3303905" cy="4404995"/>
          </a:xfrm>
          <a:prstGeom prst="rect">
            <a:avLst/>
          </a:prstGeom>
        </p:spPr>
      </p:pic>
      <p:sp>
        <p:nvSpPr>
          <p:cNvPr id="6" name="Rettangolo 5"/>
          <p:cNvSpPr/>
          <p:nvPr/>
        </p:nvSpPr>
        <p:spPr>
          <a:xfrm>
            <a:off x="461645" y="471805"/>
            <a:ext cx="11226800" cy="1341755"/>
          </a:xfrm>
          <a:prstGeom prst="rect">
            <a:avLst/>
          </a:prstGeom>
          <a:solidFill>
            <a:srgbClr val="CE9E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716619" y="803127"/>
            <a:ext cx="9099612" cy="769441"/>
          </a:xfrm>
          <a:prstGeom prst="rect">
            <a:avLst/>
          </a:prstGeom>
          <a:noFill/>
          <a:effectLst>
            <a:outerShdw blurRad="50800" dist="38100" algn="l" rotWithShape="0">
              <a:prstClr val="black">
                <a:alpha val="40000"/>
              </a:prstClr>
            </a:outerShdw>
          </a:effectLst>
        </p:spPr>
        <p:txBody>
          <a:bodyPr wrap="square">
            <a:spAutoFit/>
          </a:bodyPr>
          <a:lstStyle/>
          <a:p>
            <a:r>
              <a:rPr lang="it-IT" sz="4400" b="1" dirty="0">
                <a:solidFill>
                  <a:schemeClr val="bg1"/>
                </a:solidFill>
                <a:effectLst>
                  <a:outerShdw blurRad="50800" dist="38100" algn="l" rotWithShape="0">
                    <a:prstClr val="black">
                      <a:alpha val="40000"/>
                    </a:prstClr>
                  </a:outerShdw>
                </a:effectLst>
                <a:latin typeface="Modern Love Grunge" panose="04070805081005020601" pitchFamily="82" charset="0"/>
              </a:rPr>
              <a:t>La perseveranza di John Smith</a:t>
            </a:r>
            <a:endParaRPr lang="it-IT" sz="4400" b="1" dirty="0">
              <a:solidFill>
                <a:schemeClr val="bg1"/>
              </a:solidFill>
              <a:effectLst>
                <a:outerShdw blurRad="50800" dist="38100" algn="l" rotWithShape="0">
                  <a:prstClr val="black">
                    <a:alpha val="40000"/>
                  </a:prstClr>
                </a:outerShdw>
              </a:effectLst>
              <a:latin typeface="Modern Love Grunge" panose="04070805081005020601" pitchFamily="82" charset="0"/>
            </a:endParaRPr>
          </a:p>
        </p:txBody>
      </p:sp>
      <p:pic>
        <p:nvPicPr>
          <p:cNvPr id="2" name="Content Placeholder 1"/>
          <p:cNvPicPr>
            <a:picLocks noGrp="1" noChangeAspect="1"/>
          </p:cNvPicPr>
          <p:nvPr>
            <p:ph idx="4294967295"/>
          </p:nvPr>
        </p:nvPicPr>
        <p:blipFill>
          <a:blip r:embed="rId2"/>
          <a:stretch>
            <a:fillRect/>
          </a:stretch>
        </p:blipFill>
        <p:spPr>
          <a:xfrm>
            <a:off x="4625340" y="3930015"/>
            <a:ext cx="3879850" cy="2470785"/>
          </a:xfrm>
          <a:prstGeom prst="rect">
            <a:avLst/>
          </a:prstGeom>
        </p:spPr>
      </p:pic>
      <p:pic>
        <p:nvPicPr>
          <p:cNvPr id="4" name="Picture 3"/>
          <p:cNvPicPr>
            <a:picLocks noChangeAspect="1"/>
          </p:cNvPicPr>
          <p:nvPr/>
        </p:nvPicPr>
        <p:blipFill>
          <a:blip r:embed="rId3"/>
          <a:stretch>
            <a:fillRect/>
          </a:stretch>
        </p:blipFill>
        <p:spPr>
          <a:xfrm>
            <a:off x="9501505" y="472440"/>
            <a:ext cx="2186940" cy="1341120"/>
          </a:xfrm>
          <a:prstGeom prst="rect">
            <a:avLst/>
          </a:prstGeom>
        </p:spPr>
      </p:pic>
      <p:pic>
        <p:nvPicPr>
          <p:cNvPr id="9" name="Picture 8"/>
          <p:cNvPicPr>
            <a:picLocks noChangeAspect="1"/>
          </p:cNvPicPr>
          <p:nvPr/>
        </p:nvPicPr>
        <p:blipFill>
          <a:blip r:embed="rId4"/>
          <a:stretch>
            <a:fillRect/>
          </a:stretch>
        </p:blipFill>
        <p:spPr>
          <a:xfrm>
            <a:off x="9477375" y="1998345"/>
            <a:ext cx="2211070" cy="4402455"/>
          </a:xfrm>
          <a:prstGeom prst="rect">
            <a:avLst/>
          </a:prstGeom>
        </p:spPr>
      </p:pic>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455371" y="2834343"/>
            <a:ext cx="3518519" cy="1015663"/>
          </a:xfrm>
          <a:prstGeom prst="rect">
            <a:avLst/>
          </a:prstGeom>
          <a:noFill/>
          <a:effectLst>
            <a:outerShdw blurRad="50800" dist="38100" dir="2700000" algn="tl" rotWithShape="0">
              <a:prstClr val="black">
                <a:alpha val="40000"/>
              </a:prstClr>
            </a:outerShdw>
          </a:effectLst>
        </p:spPr>
        <p:txBody>
          <a:bodyPr wrap="square" rtlCol="0">
            <a:spAutoFit/>
          </a:bodyPr>
          <a:lstStyle/>
          <a:p>
            <a:r>
              <a:rPr lang="it-IT" sz="6000" b="1" dirty="0">
                <a:solidFill>
                  <a:srgbClr val="B14F7F"/>
                </a:solidFill>
                <a:latin typeface="Modern Love Grunge" panose="04070805081005020601" pitchFamily="82" charset="0"/>
              </a:rPr>
              <a:t>La flotta</a:t>
            </a:r>
            <a:endParaRPr lang="it-IT" sz="6000" b="1" dirty="0">
              <a:solidFill>
                <a:srgbClr val="B14F7F"/>
              </a:solidFill>
              <a:latin typeface="Modern Love Grunge" panose="04070805081005020601" pitchFamily="82" charset="0"/>
            </a:endParaRPr>
          </a:p>
        </p:txBody>
      </p:sp>
      <p:sp>
        <p:nvSpPr>
          <p:cNvPr id="5" name="CasellaDiTesto 4"/>
          <p:cNvSpPr txBox="1"/>
          <p:nvPr/>
        </p:nvSpPr>
        <p:spPr>
          <a:xfrm>
            <a:off x="1690370" y="3886835"/>
            <a:ext cx="8811895" cy="922020"/>
          </a:xfrm>
          <a:prstGeom prst="rect">
            <a:avLst/>
          </a:prstGeom>
          <a:noFill/>
        </p:spPr>
        <p:txBody>
          <a:bodyPr wrap="square">
            <a:spAutoFit/>
          </a:bodyPr>
          <a:lstStyle/>
          <a:p>
            <a:pPr algn="just"/>
            <a:r>
              <a:rPr lang="it-IT" sz="1800" b="1" dirty="0">
                <a:latin typeface="Arial" panose="020B0604020202020204" pitchFamily="34" charset="0"/>
                <a:cs typeface="Arial" panose="020B0604020202020204" pitchFamily="34" charset="0"/>
              </a:rPr>
              <a:t>Altra somiglianza fra le avventure dei due uomini è quella di essere entrambi accompagnati da una flotta, cioè un gruppo di persone che appoggiavano e aiutavano Giasone e John Smith nelle loro imprese.</a:t>
            </a:r>
            <a:endParaRPr lang="it-IT"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
          <a:stretch>
            <a:fillRect/>
          </a:stretch>
        </p:blipFill>
        <p:spPr>
          <a:xfrm>
            <a:off x="8089299" y="1567815"/>
            <a:ext cx="2519485" cy="1440180"/>
          </a:xfrm>
          <a:prstGeom prst="rect">
            <a:avLst/>
          </a:prstGeom>
        </p:spPr>
      </p:pic>
      <p:pic>
        <p:nvPicPr>
          <p:cNvPr id="3" name="Picture 2"/>
          <p:cNvPicPr>
            <a:picLocks noChangeAspect="1"/>
          </p:cNvPicPr>
          <p:nvPr/>
        </p:nvPicPr>
        <p:blipFill>
          <a:blip r:embed="rId2"/>
          <a:stretch>
            <a:fillRect/>
          </a:stretch>
        </p:blipFill>
        <p:spPr>
          <a:xfrm>
            <a:off x="1583216" y="1567815"/>
            <a:ext cx="2568575" cy="1440180"/>
          </a:xfrm>
          <a:prstGeom prst="rect">
            <a:avLst/>
          </a:prstGeom>
        </p:spPr>
      </p:pic>
      <p:sp>
        <p:nvSpPr>
          <p:cNvPr id="6" name="Rectangles 5"/>
          <p:cNvSpPr/>
          <p:nvPr/>
        </p:nvSpPr>
        <p:spPr>
          <a:xfrm>
            <a:off x="7465695" y="1513840"/>
            <a:ext cx="692785" cy="1711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76083" y="464477"/>
            <a:ext cx="5205136" cy="1275546"/>
          </a:xfrm>
          <a:prstGeom prst="rect">
            <a:avLst/>
          </a:prstGeom>
          <a:solidFill>
            <a:srgbClr val="CE9E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1389355" y="686751"/>
            <a:ext cx="5885896" cy="830997"/>
          </a:xfrm>
          <a:prstGeom prst="rect">
            <a:avLst/>
          </a:prstGeom>
          <a:noFill/>
          <a:effectLst>
            <a:outerShdw blurRad="50800" dist="38100" algn="l" rotWithShape="0">
              <a:prstClr val="black">
                <a:alpha val="40000"/>
              </a:prstClr>
            </a:outerShdw>
          </a:effectLst>
        </p:spPr>
        <p:txBody>
          <a:bodyPr wrap="square" rtlCol="0">
            <a:spAutoFit/>
          </a:bodyPr>
          <a:lstStyle/>
          <a:p>
            <a:r>
              <a:rPr lang="it-IT" sz="4800" b="1" dirty="0">
                <a:solidFill>
                  <a:schemeClr val="bg1"/>
                </a:solidFill>
                <a:latin typeface="Modern Love Grunge" panose="04070805081005020601" pitchFamily="82" charset="0"/>
              </a:rPr>
              <a:t>Gli argonauti</a:t>
            </a:r>
            <a:endParaRPr lang="it-IT" sz="4800" b="1" dirty="0">
              <a:solidFill>
                <a:schemeClr val="bg1"/>
              </a:solidFill>
              <a:latin typeface="Modern Love Grunge" panose="04070805081005020601" pitchFamily="82" charset="0"/>
            </a:endParaRPr>
          </a:p>
        </p:txBody>
      </p:sp>
      <p:sp>
        <p:nvSpPr>
          <p:cNvPr id="6" name="CasellaDiTesto 5"/>
          <p:cNvSpPr txBox="1"/>
          <p:nvPr/>
        </p:nvSpPr>
        <p:spPr>
          <a:xfrm>
            <a:off x="876083" y="2511511"/>
            <a:ext cx="5205136" cy="2554545"/>
          </a:xfrm>
          <a:prstGeom prst="rect">
            <a:avLst/>
          </a:prstGeom>
          <a:noFill/>
          <a:effectLst>
            <a:outerShdw blurRad="63500" sx="102000" sy="102000" algn="ctr" rotWithShape="0">
              <a:prstClr val="black">
                <a:alpha val="40000"/>
              </a:prstClr>
            </a:outerShdw>
          </a:effectLst>
        </p:spPr>
        <p:txBody>
          <a:bodyPr wrap="square" rtlCol="0">
            <a:spAutoFit/>
          </a:bodyPr>
          <a:lstStyle/>
          <a:p>
            <a:pPr algn="just"/>
            <a:r>
              <a:rPr lang="it-IT" sz="2000" b="1" dirty="0">
                <a:solidFill>
                  <a:schemeClr val="bg1"/>
                </a:solidFill>
                <a:latin typeface="Arial" panose="020B0604020202020204" pitchFamily="34" charset="0"/>
                <a:cs typeface="Arial" panose="020B0604020202020204" pitchFamily="34" charset="0"/>
              </a:rPr>
              <a:t>Giasone ricevette la sfida del vello, ma senza vantaggi o uomini con cui poter iniziare l’impresa, perciò radunò lui degli uomini gli argonauti. Erano degli eroi, che non lo abbandonarono mai durante il viaggio e che navigarono sulla nave di Argo, infatti presero il nome proprio da essa.</a:t>
            </a:r>
            <a:endParaRPr lang="it-IT" sz="2000" b="1" dirty="0">
              <a:solidFill>
                <a:schemeClr val="bg1"/>
              </a:solidFill>
              <a:latin typeface="Arial" panose="020B0604020202020204" pitchFamily="34" charset="0"/>
              <a:cs typeface="Arial" panose="020B0604020202020204" pitchFamily="34" charset="0"/>
            </a:endParaRPr>
          </a:p>
        </p:txBody>
      </p:sp>
      <p:pic>
        <p:nvPicPr>
          <p:cNvPr id="2052" name="Picture 4" descr="Argonauti - Wikipedi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91165" y="464477"/>
            <a:ext cx="4182116" cy="2701923"/>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rotWithShape="1">
          <a:blip r:embed="rId2">
            <a:extLst>
              <a:ext uri="{28A0092B-C50C-407E-A947-70E740481C1C}">
                <a14:useLocalDpi xmlns:a14="http://schemas.microsoft.com/office/drawing/2010/main" val="0"/>
              </a:ext>
            </a:extLst>
          </a:blip>
          <a:srcRect r="7056"/>
          <a:stretch>
            <a:fillRect/>
          </a:stretch>
        </p:blipFill>
        <p:spPr>
          <a:xfrm>
            <a:off x="6957867" y="3388674"/>
            <a:ext cx="4215414" cy="2935517"/>
          </a:xfrm>
          <a:prstGeom prst="rect">
            <a:avLst/>
          </a:prstGeom>
        </p:spPr>
      </p:pic>
    </p:spTree>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apone">
  <a:themeElements>
    <a:clrScheme name="Personalizzato 6">
      <a:dk1>
        <a:sysClr val="windowText" lastClr="000000"/>
      </a:dk1>
      <a:lt1>
        <a:sysClr val="window" lastClr="FFFFFF"/>
      </a:lt1>
      <a:dk2>
        <a:srgbClr val="454551"/>
      </a:dk2>
      <a:lt2>
        <a:srgbClr val="914169"/>
      </a:lt2>
      <a:accent1>
        <a:srgbClr val="EB6BB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Sapon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pone">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ECD8B40641949489CC5334DE98B0D52" ma:contentTypeVersion="4" ma:contentTypeDescription="Creare un nuovo documento." ma:contentTypeScope="" ma:versionID="c3e876854c28104f625cd85bc3e199e4">
  <xsd:schema xmlns:xsd="http://www.w3.org/2001/XMLSchema" xmlns:xs="http://www.w3.org/2001/XMLSchema" xmlns:p="http://schemas.microsoft.com/office/2006/metadata/properties" xmlns:ns2="a200c08e-1f6b-427d-968b-86cfd048e86f" targetNamespace="http://schemas.microsoft.com/office/2006/metadata/properties" ma:root="true" ma:fieldsID="5ffa1531919d0ba5320dc84a0341af9b" ns2:_="">
    <xsd:import namespace="a200c08e-1f6b-427d-968b-86cfd048e86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00c08e-1f6b-427d-968b-86cfd048e8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06921E-D680-4F97-AAAE-8E739A89BA52}"/>
</file>

<file path=customXml/itemProps2.xml><?xml version="1.0" encoding="utf-8"?>
<ds:datastoreItem xmlns:ds="http://schemas.openxmlformats.org/officeDocument/2006/customXml" ds:itemID="{9AF1C1EB-8AFA-4918-A6E1-611BCA96EB7E}"/>
</file>

<file path=customXml/itemProps3.xml><?xml version="1.0" encoding="utf-8"?>
<ds:datastoreItem xmlns:ds="http://schemas.openxmlformats.org/officeDocument/2006/customXml" ds:itemID="{A8AA9D59-0CBF-402B-9230-1EEC22A7F065}"/>
</file>

<file path=docProps/app.xml><?xml version="1.0" encoding="utf-8"?>
<Properties xmlns="http://schemas.openxmlformats.org/officeDocument/2006/extended-properties" xmlns:vt="http://schemas.openxmlformats.org/officeDocument/2006/docPropsVTypes">
  <TotalTime>0</TotalTime>
  <Words>4196</Words>
  <Application>WPS Presentation</Application>
  <PresentationFormat>Widescreen</PresentationFormat>
  <Paragraphs>68</Paragraphs>
  <Slides>15</Slides>
  <Notes>1</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15</vt:i4>
      </vt:variant>
    </vt:vector>
  </HeadingPairs>
  <TitlesOfParts>
    <vt:vector size="28" baseType="lpstr">
      <vt:lpstr>Arial</vt:lpstr>
      <vt:lpstr>SimSun</vt:lpstr>
      <vt:lpstr>Wingdings</vt:lpstr>
      <vt:lpstr>Garamond</vt:lpstr>
      <vt:lpstr>Adobe Garamond Pro</vt:lpstr>
      <vt:lpstr>Modern Love</vt:lpstr>
      <vt:lpstr>Gabriola</vt:lpstr>
      <vt:lpstr>Modern Love Grunge</vt:lpstr>
      <vt:lpstr>Century Gothic</vt:lpstr>
      <vt:lpstr>Microsoft YaHei</vt:lpstr>
      <vt:lpstr>Arial Unicode MS</vt:lpstr>
      <vt:lpstr>Calibri</vt:lpstr>
      <vt:lpstr>Sapone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La canzone</vt:lpstr>
      <vt:lpstr>Per i nostri  due personaggi abbiamo scelto una canzone che, secondo noi, li rappresenta al meglio per le loro caratteristiche.  Si chiama «Heart of Courage» e la abbiamo scelta proprio perché, secondo noi, rappresenta al meglio il coraggio e la perseveranza dei due personaggi.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alice burattini</dc:creator>
  <cp:lastModifiedBy>danie</cp:lastModifiedBy>
  <cp:revision>41</cp:revision>
  <dcterms:created xsi:type="dcterms:W3CDTF">2021-04-05T14:08:00Z</dcterms:created>
  <dcterms:modified xsi:type="dcterms:W3CDTF">2021-05-19T11:24:26Z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y fmtid="{D5CDD505-2E9C-101B-9397-08002B2CF9AE}" pid="3" name="ContentTypeId">
    <vt:lpwstr>0x0101003ECD8B40641949489CC5334DE98B0D52</vt:lpwstr>
  </property>
</Properties>
</file>