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75" r:id="rId4"/>
    <p:sldId id="260" r:id="rId5"/>
    <p:sldId id="270" r:id="rId6"/>
    <p:sldId id="258" r:id="rId7"/>
    <p:sldId id="262" r:id="rId8"/>
    <p:sldId id="263" r:id="rId9"/>
    <p:sldId id="266" r:id="rId10"/>
    <p:sldId id="264" r:id="rId11"/>
    <p:sldId id="273" r:id="rId12"/>
    <p:sldId id="274"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7"/>
    <a:srgbClr val="E49E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09D6AD-DECE-4147-9643-5254CCE23D3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72AD09F-F2B8-4EF5-8C62-4198BF2635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13F403C-01A4-4602-8DD3-E3DAA8ED6280}"/>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5" name="Segnaposto piè di pagina 4">
            <a:extLst>
              <a:ext uri="{FF2B5EF4-FFF2-40B4-BE49-F238E27FC236}">
                <a16:creationId xmlns:a16="http://schemas.microsoft.com/office/drawing/2014/main" id="{9F8066E6-CE80-443D-8A3C-ED81B47CDB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30081B-3336-4E23-893C-B82B359567B0}"/>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375334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4AA1C5-FC59-4E21-A964-895393E4BAC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C3448D4-B5CF-4F7D-ABE5-606E7DD9CB9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C00665B-BCE8-4B9E-B28D-968FF49546F3}"/>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5" name="Segnaposto piè di pagina 4">
            <a:extLst>
              <a:ext uri="{FF2B5EF4-FFF2-40B4-BE49-F238E27FC236}">
                <a16:creationId xmlns:a16="http://schemas.microsoft.com/office/drawing/2014/main" id="{2900A055-F0C1-4F33-BF14-C4A97A6C50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EC937B-6E76-40F0-BB51-EDD223CF8549}"/>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260720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427950D-CB5E-459C-A513-B92D0E3701A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ACD4553-00B0-419A-84A8-A9775931CA5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37EC0AF-007B-4461-A25F-6FF4549369CA}"/>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5" name="Segnaposto piè di pagina 4">
            <a:extLst>
              <a:ext uri="{FF2B5EF4-FFF2-40B4-BE49-F238E27FC236}">
                <a16:creationId xmlns:a16="http://schemas.microsoft.com/office/drawing/2014/main" id="{329AE8E9-CCF8-4F4E-90CC-38D47C54B7B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EB47890-A423-4B4E-90CC-10E645BC8D66}"/>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232486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A04ECE-D4D0-422E-946A-1C6A9B7D59C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4FE8859-B937-4677-994E-8451DE201D1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136885E-4A97-44F4-B9D8-9D91561A15C9}"/>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5" name="Segnaposto piè di pagina 4">
            <a:extLst>
              <a:ext uri="{FF2B5EF4-FFF2-40B4-BE49-F238E27FC236}">
                <a16:creationId xmlns:a16="http://schemas.microsoft.com/office/drawing/2014/main" id="{1D1D3697-777C-4890-8B9C-DC0A5D07F4E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0E8A67F-D21F-44F7-AC29-F38B2925C029}"/>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235800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724BD4-27F2-4C03-B098-480F0FFF273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E96C7D5-2ACA-4EE3-AC88-58160C12E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1793821-0509-45ED-ABB9-702EC2ED76BA}"/>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5" name="Segnaposto piè di pagina 4">
            <a:extLst>
              <a:ext uri="{FF2B5EF4-FFF2-40B4-BE49-F238E27FC236}">
                <a16:creationId xmlns:a16="http://schemas.microsoft.com/office/drawing/2014/main" id="{1C1DE825-77F2-4525-AEDB-F71CA2CC53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76EA02C-A042-451E-9DFC-1BE81C1775B2}"/>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415352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46651D-AB14-4D09-84DF-863AF274295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1A13065-57B4-40D9-9998-9B14FCC017C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B16EF6A-D043-4BD4-BAD7-047E105CC7A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57775CB-829A-4EBD-8BEB-E808D93958C2}"/>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6" name="Segnaposto piè di pagina 5">
            <a:extLst>
              <a:ext uri="{FF2B5EF4-FFF2-40B4-BE49-F238E27FC236}">
                <a16:creationId xmlns:a16="http://schemas.microsoft.com/office/drawing/2014/main" id="{95D6A25A-D4A5-40B1-B312-53034B4449E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8CA4B62-89AD-4E95-ABDC-6E5E700B57D0}"/>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2638566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686148-7859-4CA8-BED1-F5A81EB8E4F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97B0401-2F1A-421B-B57B-C7830556C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964BF99-6B63-4F14-8971-410172CF8A7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BEE2F59-CCBD-4C91-9F95-C5789F34FD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54FFFD4-2981-4E14-9BCA-CE34DBC1523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1219E5A-36DD-4B8C-9C57-0C7524D90506}"/>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8" name="Segnaposto piè di pagina 7">
            <a:extLst>
              <a:ext uri="{FF2B5EF4-FFF2-40B4-BE49-F238E27FC236}">
                <a16:creationId xmlns:a16="http://schemas.microsoft.com/office/drawing/2014/main" id="{505CF96F-0BB0-495C-93AF-D0F169C68D3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17AD673-5896-470D-9E38-ED2A14C01E4C}"/>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1316059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F6D749-A3AA-493B-81A0-D3197A74D2E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28A31C6-79B8-48CD-8086-CADF98809AEC}"/>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4" name="Segnaposto piè di pagina 3">
            <a:extLst>
              <a:ext uri="{FF2B5EF4-FFF2-40B4-BE49-F238E27FC236}">
                <a16:creationId xmlns:a16="http://schemas.microsoft.com/office/drawing/2014/main" id="{9D63078A-7A68-4DFC-B21D-0D9444751B7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5264416-DE6F-43AB-AB69-D6A6445CAF8A}"/>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789968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9E37FAE-12F2-4E4F-B2B7-C1B035256C8A}"/>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3" name="Segnaposto piè di pagina 2">
            <a:extLst>
              <a:ext uri="{FF2B5EF4-FFF2-40B4-BE49-F238E27FC236}">
                <a16:creationId xmlns:a16="http://schemas.microsoft.com/office/drawing/2014/main" id="{5BD758AF-919A-4B5D-82EA-C97CEB40A1C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9CCB806-F372-4CC1-A97C-1257C9B7199C}"/>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2532599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49FD1F-F719-46EB-9E5B-6524D5B436F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9DA5F5C-9D50-4C9D-94D1-72BB144E39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3FD9F95-C6D8-48EE-8B7B-8A1BC1A7C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DEAC5E8-EFEB-4D71-9A8C-37A02CDCDC8D}"/>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6" name="Segnaposto piè di pagina 5">
            <a:extLst>
              <a:ext uri="{FF2B5EF4-FFF2-40B4-BE49-F238E27FC236}">
                <a16:creationId xmlns:a16="http://schemas.microsoft.com/office/drawing/2014/main" id="{EEB2FB51-E000-42F0-91DE-5B7E6C58448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A6A7EFE-2C94-4B81-BC8E-C864D0193524}"/>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106923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95F8A5-DB8C-4589-9BFE-38AFC72837A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5F72DD4-3E83-45EC-9BA2-1F457CB8AF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BBDA297-C2D8-4AAC-B1BB-47357F832F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06067A-D7E6-487C-BE92-86B06BF1E6EA}"/>
              </a:ext>
            </a:extLst>
          </p:cNvPr>
          <p:cNvSpPr>
            <a:spLocks noGrp="1"/>
          </p:cNvSpPr>
          <p:nvPr>
            <p:ph type="dt" sz="half" idx="10"/>
          </p:nvPr>
        </p:nvSpPr>
        <p:spPr/>
        <p:txBody>
          <a:bodyPr/>
          <a:lstStyle/>
          <a:p>
            <a:fld id="{9FB1F97E-BF07-493A-BD9E-1F038836B586}" type="datetimeFigureOut">
              <a:rPr lang="it-IT" smtClean="0"/>
              <a:t>12/05/2021</a:t>
            </a:fld>
            <a:endParaRPr lang="it-IT"/>
          </a:p>
        </p:txBody>
      </p:sp>
      <p:sp>
        <p:nvSpPr>
          <p:cNvPr id="6" name="Segnaposto piè di pagina 5">
            <a:extLst>
              <a:ext uri="{FF2B5EF4-FFF2-40B4-BE49-F238E27FC236}">
                <a16:creationId xmlns:a16="http://schemas.microsoft.com/office/drawing/2014/main" id="{B24D5BDD-F719-46CE-8526-38F0CA86099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A24FB1B-3155-43B1-B02D-291FEE9DDFD8}"/>
              </a:ext>
            </a:extLst>
          </p:cNvPr>
          <p:cNvSpPr>
            <a:spLocks noGrp="1"/>
          </p:cNvSpPr>
          <p:nvPr>
            <p:ph type="sldNum" sz="quarter" idx="12"/>
          </p:nvPr>
        </p:nvSpPr>
        <p:spPr/>
        <p:txBody>
          <a:bodyPr/>
          <a:lstStyle/>
          <a:p>
            <a:fld id="{5351C550-7962-4F29-BAAC-7FDC6DE39497}" type="slidenum">
              <a:rPr lang="it-IT" smtClean="0"/>
              <a:t>‹N›</a:t>
            </a:fld>
            <a:endParaRPr lang="it-IT"/>
          </a:p>
        </p:txBody>
      </p:sp>
    </p:spTree>
    <p:extLst>
      <p:ext uri="{BB962C8B-B14F-4D97-AF65-F5344CB8AC3E}">
        <p14:creationId xmlns:p14="http://schemas.microsoft.com/office/powerpoint/2010/main" val="201029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663CD87-7C97-4687-8B2F-72950AD19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52ECC66-3041-4E79-9FF6-7C8DF7A0A0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FC1B3AA-DDE0-4B93-9F56-ACE8E3F2F3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1F97E-BF07-493A-BD9E-1F038836B586}" type="datetimeFigureOut">
              <a:rPr lang="it-IT" smtClean="0"/>
              <a:t>12/05/2021</a:t>
            </a:fld>
            <a:endParaRPr lang="it-IT"/>
          </a:p>
        </p:txBody>
      </p:sp>
      <p:sp>
        <p:nvSpPr>
          <p:cNvPr id="5" name="Segnaposto piè di pagina 4">
            <a:extLst>
              <a:ext uri="{FF2B5EF4-FFF2-40B4-BE49-F238E27FC236}">
                <a16:creationId xmlns:a16="http://schemas.microsoft.com/office/drawing/2014/main" id="{943D3747-1DD8-4047-8DA0-03E4D098AD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2048E06-4B1C-4C66-8809-F79E3483D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1C550-7962-4F29-BAAC-7FDC6DE39497}" type="slidenum">
              <a:rPr lang="it-IT" smtClean="0"/>
              <a:t>‹N›</a:t>
            </a:fld>
            <a:endParaRPr lang="it-IT"/>
          </a:p>
        </p:txBody>
      </p:sp>
    </p:spTree>
    <p:extLst>
      <p:ext uri="{BB962C8B-B14F-4D97-AF65-F5344CB8AC3E}">
        <p14:creationId xmlns:p14="http://schemas.microsoft.com/office/powerpoint/2010/main" val="1237261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https://www.youtube.com/embed/I3VKynsNldE?feature=oembed" TargetMode="Externa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FF5F060-E4A6-46EE-9707-3D67C8303BC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66000"/>
                    </a14:imgEffect>
                  </a14:imgLayer>
                </a14:imgProps>
              </a:ext>
            </a:extLst>
          </a:blip>
          <a:stretch>
            <a:fillRect/>
          </a:stretch>
        </p:blipFill>
        <p:spPr>
          <a:xfrm>
            <a:off x="0" y="-371476"/>
            <a:ext cx="12192000" cy="7277101"/>
          </a:xfrm>
          <a:prstGeom prst="rect">
            <a:avLst/>
          </a:prstGeom>
        </p:spPr>
      </p:pic>
      <p:sp>
        <p:nvSpPr>
          <p:cNvPr id="2" name="Titolo 1">
            <a:extLst>
              <a:ext uri="{FF2B5EF4-FFF2-40B4-BE49-F238E27FC236}">
                <a16:creationId xmlns:a16="http://schemas.microsoft.com/office/drawing/2014/main" id="{1B4A4698-6DFE-4C73-8C68-1DDC7A542667}"/>
              </a:ext>
            </a:extLst>
          </p:cNvPr>
          <p:cNvSpPr>
            <a:spLocks noGrp="1"/>
          </p:cNvSpPr>
          <p:nvPr>
            <p:ph type="ctrTitle"/>
          </p:nvPr>
        </p:nvSpPr>
        <p:spPr>
          <a:xfrm>
            <a:off x="2105025" y="5408129"/>
            <a:ext cx="7981949" cy="1157288"/>
          </a:xfrm>
          <a:ln w="38100">
            <a:noFill/>
          </a:ln>
        </p:spPr>
        <p:txBody>
          <a:bodyPr>
            <a:normAutofit/>
          </a:bodyPr>
          <a:lstStyle/>
          <a:p>
            <a:r>
              <a:rPr lang="it-IT" dirty="0">
                <a:solidFill>
                  <a:schemeClr val="bg1"/>
                </a:solidFill>
                <a:latin typeface="Lucida Calligraphy" panose="03010101010101010101" pitchFamily="66" charset="0"/>
              </a:rPr>
              <a:t>Antigone e Carola</a:t>
            </a:r>
          </a:p>
        </p:txBody>
      </p:sp>
      <p:sp>
        <p:nvSpPr>
          <p:cNvPr id="3" name="Sottotitolo 2">
            <a:extLst>
              <a:ext uri="{FF2B5EF4-FFF2-40B4-BE49-F238E27FC236}">
                <a16:creationId xmlns:a16="http://schemas.microsoft.com/office/drawing/2014/main" id="{2F916580-578E-49D2-8FF5-A43065155625}"/>
              </a:ext>
            </a:extLst>
          </p:cNvPr>
          <p:cNvSpPr>
            <a:spLocks noGrp="1"/>
          </p:cNvSpPr>
          <p:nvPr>
            <p:ph type="subTitle" idx="1"/>
          </p:nvPr>
        </p:nvSpPr>
        <p:spPr>
          <a:xfrm>
            <a:off x="4637618" y="4382386"/>
            <a:ext cx="4124324" cy="1604387"/>
          </a:xfrm>
        </p:spPr>
        <p:txBody>
          <a:bodyPr/>
          <a:lstStyle/>
          <a:p>
            <a:r>
              <a:rPr lang="it-IT" dirty="0">
                <a:solidFill>
                  <a:schemeClr val="bg1"/>
                </a:solidFill>
              </a:rPr>
              <a:t>Sara Callegari, Sveva Di Matteo, </a:t>
            </a:r>
          </a:p>
          <a:p>
            <a:r>
              <a:rPr lang="it-IT" dirty="0">
                <a:solidFill>
                  <a:schemeClr val="bg1"/>
                </a:solidFill>
              </a:rPr>
              <a:t>Angelica Principi e Giulia Tulli</a:t>
            </a:r>
          </a:p>
        </p:txBody>
      </p:sp>
      <p:sp>
        <p:nvSpPr>
          <p:cNvPr id="5" name="CasellaDiTesto 4">
            <a:extLst>
              <a:ext uri="{FF2B5EF4-FFF2-40B4-BE49-F238E27FC236}">
                <a16:creationId xmlns:a16="http://schemas.microsoft.com/office/drawing/2014/main" id="{7AEA4B18-0BEC-4EFD-A886-17311C3EBE71}"/>
              </a:ext>
            </a:extLst>
          </p:cNvPr>
          <p:cNvSpPr txBox="1"/>
          <p:nvPr/>
        </p:nvSpPr>
        <p:spPr>
          <a:xfrm>
            <a:off x="4904317" y="5208074"/>
            <a:ext cx="3857625" cy="400110"/>
          </a:xfrm>
          <a:prstGeom prst="rect">
            <a:avLst/>
          </a:prstGeom>
          <a:noFill/>
        </p:spPr>
        <p:txBody>
          <a:bodyPr wrap="square" rtlCol="0">
            <a:spAutoFit/>
          </a:bodyPr>
          <a:lstStyle/>
          <a:p>
            <a:r>
              <a:rPr lang="it-IT" sz="2000" dirty="0"/>
              <a:t>   </a:t>
            </a:r>
            <a:r>
              <a:rPr lang="it-IT" sz="2000" dirty="0">
                <a:solidFill>
                  <a:schemeClr val="bg1"/>
                </a:solidFill>
              </a:rPr>
              <a:t>Classe 1</a:t>
            </a:r>
            <a:r>
              <a:rPr lang="it-IT" sz="2000" baseline="30000" dirty="0">
                <a:solidFill>
                  <a:schemeClr val="bg1"/>
                </a:solidFill>
              </a:rPr>
              <a:t>a</a:t>
            </a:r>
            <a:r>
              <a:rPr lang="it-IT" sz="2000" dirty="0">
                <a:solidFill>
                  <a:schemeClr val="bg1"/>
                </a:solidFill>
              </a:rPr>
              <a:t>G 2020-2021</a:t>
            </a:r>
          </a:p>
        </p:txBody>
      </p:sp>
      <p:pic>
        <p:nvPicPr>
          <p:cNvPr id="4" name="pensa">
            <a:hlinkClick r:id="" action="ppaction://media"/>
            <a:extLst>
              <a:ext uri="{FF2B5EF4-FFF2-40B4-BE49-F238E27FC236}">
                <a16:creationId xmlns:a16="http://schemas.microsoft.com/office/drawing/2014/main" id="{C70FD9C9-8650-41CB-B255-D3A68F27EB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6399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6234463-4277-4438-B3B6-5F5707C884D4}"/>
              </a:ext>
            </a:extLst>
          </p:cNvPr>
          <p:cNvPicPr>
            <a:picLocks noGrp="1" noChangeAspect="1"/>
          </p:cNvPicPr>
          <p:nvPr>
            <p:ph idx="1"/>
          </p:nvPr>
        </p:nvPicPr>
        <p:blipFill>
          <a:blip r:embed="rId2"/>
          <a:stretch>
            <a:fillRect/>
          </a:stretch>
        </p:blipFill>
        <p:spPr>
          <a:xfrm>
            <a:off x="0" y="0"/>
            <a:ext cx="12192000" cy="6858000"/>
          </a:xfrm>
          <a:prstGeom prst="rect">
            <a:avLst/>
          </a:prstGeom>
          <a:solidFill>
            <a:srgbClr val="FBE5D7"/>
          </a:solidFill>
          <a:ln>
            <a:solidFill>
              <a:srgbClr val="FBE5D7"/>
            </a:solidFill>
          </a:ln>
        </p:spPr>
      </p:pic>
      <p:sp>
        <p:nvSpPr>
          <p:cNvPr id="2" name="Titolo 1">
            <a:extLst>
              <a:ext uri="{FF2B5EF4-FFF2-40B4-BE49-F238E27FC236}">
                <a16:creationId xmlns:a16="http://schemas.microsoft.com/office/drawing/2014/main" id="{1E29F21D-7734-48D5-B4D0-84E8E75785D4}"/>
              </a:ext>
            </a:extLst>
          </p:cNvPr>
          <p:cNvSpPr>
            <a:spLocks noGrp="1"/>
          </p:cNvSpPr>
          <p:nvPr>
            <p:ph type="title"/>
          </p:nvPr>
        </p:nvSpPr>
        <p:spPr>
          <a:xfrm>
            <a:off x="1000125" y="578422"/>
            <a:ext cx="10515600" cy="1325563"/>
          </a:xfrm>
        </p:spPr>
        <p:txBody>
          <a:bodyPr>
            <a:normAutofit/>
          </a:bodyPr>
          <a:lstStyle/>
          <a:p>
            <a:r>
              <a:rPr lang="it-IT" sz="3400" b="1" dirty="0">
                <a:latin typeface="Lucida Calligraphy" panose="03010101010101010101" pitchFamily="66" charset="0"/>
                <a:ea typeface="+mn-ea"/>
                <a:cs typeface="+mn-cs"/>
              </a:rPr>
              <a:t>Riflessione di entrambe</a:t>
            </a:r>
          </a:p>
        </p:txBody>
      </p:sp>
      <p:sp>
        <p:nvSpPr>
          <p:cNvPr id="6" name="CasellaDiTesto 5">
            <a:extLst>
              <a:ext uri="{FF2B5EF4-FFF2-40B4-BE49-F238E27FC236}">
                <a16:creationId xmlns:a16="http://schemas.microsoft.com/office/drawing/2014/main" id="{5E15B1AF-F5C4-45FF-8DB7-ED21A4690445}"/>
              </a:ext>
            </a:extLst>
          </p:cNvPr>
          <p:cNvSpPr txBox="1"/>
          <p:nvPr/>
        </p:nvSpPr>
        <p:spPr>
          <a:xfrm>
            <a:off x="1000125" y="1511319"/>
            <a:ext cx="6791325" cy="1477328"/>
          </a:xfrm>
          <a:prstGeom prst="rect">
            <a:avLst/>
          </a:prstGeom>
          <a:noFill/>
        </p:spPr>
        <p:txBody>
          <a:bodyPr wrap="square">
            <a:spAutoFit/>
          </a:bodyPr>
          <a:lstStyle/>
          <a:p>
            <a:pPr algn="just"/>
            <a:r>
              <a:rPr lang="it-IT" i="1" dirty="0"/>
              <a:t>«A proclamarmi questo non fu Zeus, né la compagna degl'Inferi, Dice, fissò mai leggi simili fra gli uomini. Né davo tanta forza ai tuoi decreti, che un mortale potesse trasgredire leggi non scritte, e innate, degli dèi. Non sono d’oggi, non di ieri, vivono sempre, nessuno sa quando comparvero né di dove.»                                   - </a:t>
            </a:r>
            <a:r>
              <a:rPr lang="it-IT" dirty="0"/>
              <a:t>Antigone</a:t>
            </a:r>
          </a:p>
        </p:txBody>
      </p:sp>
      <p:sp>
        <p:nvSpPr>
          <p:cNvPr id="7" name="CasellaDiTesto 6">
            <a:extLst>
              <a:ext uri="{FF2B5EF4-FFF2-40B4-BE49-F238E27FC236}">
                <a16:creationId xmlns:a16="http://schemas.microsoft.com/office/drawing/2014/main" id="{44ABC8C7-581D-4FA6-A996-A6EDC9DAF4E0}"/>
              </a:ext>
            </a:extLst>
          </p:cNvPr>
          <p:cNvSpPr txBox="1"/>
          <p:nvPr/>
        </p:nvSpPr>
        <p:spPr>
          <a:xfrm>
            <a:off x="1000125" y="3182562"/>
            <a:ext cx="5678847" cy="2926442"/>
          </a:xfrm>
          <a:prstGeom prst="rect">
            <a:avLst/>
          </a:prstGeom>
          <a:noFill/>
        </p:spPr>
        <p:txBody>
          <a:bodyPr wrap="square" rtlCol="0">
            <a:spAutoFit/>
          </a:bodyPr>
          <a:lstStyle/>
          <a:p>
            <a:pPr algn="just">
              <a:spcBef>
                <a:spcPts val="500"/>
              </a:spcBef>
            </a:pPr>
            <a:r>
              <a:rPr lang="it-IT" sz="2000" dirty="0"/>
              <a:t>È più corretto obbedire alle regole che ci vengono imposte o alle nostre convinzioni morali? Davanti a questa scelta Antigone dà più importanza alle leggi divine, che ritiene superiori a quelle della città, soprattutto se, come in questo caso, non rispettano i valori umani. </a:t>
            </a:r>
          </a:p>
          <a:p>
            <a:pPr algn="just">
              <a:spcBef>
                <a:spcPts val="500"/>
              </a:spcBef>
            </a:pPr>
            <a:r>
              <a:rPr lang="it-IT" sz="2000" dirty="0"/>
              <a:t>Analogamente, Carola decide di opporsi alla legge perché preferisce portare in salvo i migranti, compiendo un gesto di solidarietà. </a:t>
            </a:r>
          </a:p>
        </p:txBody>
      </p:sp>
      <p:pic>
        <p:nvPicPr>
          <p:cNvPr id="3" name="Immagine 2">
            <a:extLst>
              <a:ext uri="{FF2B5EF4-FFF2-40B4-BE49-F238E27FC236}">
                <a16:creationId xmlns:a16="http://schemas.microsoft.com/office/drawing/2014/main" id="{43ADDFE6-41E6-4BC3-B169-DB96535303B6}"/>
              </a:ext>
            </a:extLst>
          </p:cNvPr>
          <p:cNvPicPr>
            <a:picLocks noChangeAspect="1"/>
          </p:cNvPicPr>
          <p:nvPr/>
        </p:nvPicPr>
        <p:blipFill>
          <a:blip r:embed="rId3"/>
          <a:stretch>
            <a:fillRect/>
          </a:stretch>
        </p:blipFill>
        <p:spPr>
          <a:xfrm>
            <a:off x="7308912" y="3361956"/>
            <a:ext cx="3707986" cy="1854899"/>
          </a:xfrm>
          <a:prstGeom prst="rect">
            <a:avLst/>
          </a:prstGeom>
        </p:spPr>
      </p:pic>
      <p:sp>
        <p:nvSpPr>
          <p:cNvPr id="8" name="CasellaDiTesto 7">
            <a:extLst>
              <a:ext uri="{FF2B5EF4-FFF2-40B4-BE49-F238E27FC236}">
                <a16:creationId xmlns:a16="http://schemas.microsoft.com/office/drawing/2014/main" id="{B11010E7-888E-4E48-BD9C-E302FBD17B54}"/>
              </a:ext>
            </a:extLst>
          </p:cNvPr>
          <p:cNvSpPr txBox="1"/>
          <p:nvPr/>
        </p:nvSpPr>
        <p:spPr>
          <a:xfrm>
            <a:off x="7179236" y="5278007"/>
            <a:ext cx="3837662" cy="830997"/>
          </a:xfrm>
          <a:prstGeom prst="rect">
            <a:avLst/>
          </a:prstGeom>
          <a:noFill/>
        </p:spPr>
        <p:txBody>
          <a:bodyPr wrap="square" rtlCol="0">
            <a:spAutoFit/>
          </a:bodyPr>
          <a:lstStyle/>
          <a:p>
            <a:pPr algn="just"/>
            <a:r>
              <a:rPr lang="it-IT" sz="1400" i="1" dirty="0"/>
              <a:t>‘</a:t>
            </a:r>
            <a:r>
              <a:rPr lang="it-IT" sz="1600" i="1" dirty="0"/>
              <a:t>Io sono responsabile dei 42 soccorsi in mare e loro non ne possono più. Le loro vite sono più importanti di qualsiasi gioco politico.’</a:t>
            </a:r>
            <a:endParaRPr lang="it-IT" sz="1400" i="1" dirty="0"/>
          </a:p>
        </p:txBody>
      </p:sp>
      <p:pic>
        <p:nvPicPr>
          <p:cNvPr id="4" name="Immagine 3">
            <a:extLst>
              <a:ext uri="{FF2B5EF4-FFF2-40B4-BE49-F238E27FC236}">
                <a16:creationId xmlns:a16="http://schemas.microsoft.com/office/drawing/2014/main" id="{BF17C8C2-A7F3-42AE-B5B3-9614013FC3DD}"/>
              </a:ext>
            </a:extLst>
          </p:cNvPr>
          <p:cNvPicPr>
            <a:picLocks noChangeAspect="1"/>
          </p:cNvPicPr>
          <p:nvPr/>
        </p:nvPicPr>
        <p:blipFill>
          <a:blip r:embed="rId4"/>
          <a:stretch>
            <a:fillRect/>
          </a:stretch>
        </p:blipFill>
        <p:spPr>
          <a:xfrm>
            <a:off x="8791575" y="722132"/>
            <a:ext cx="2054342" cy="2578672"/>
          </a:xfrm>
          <a:prstGeom prst="rect">
            <a:avLst/>
          </a:prstGeom>
        </p:spPr>
      </p:pic>
    </p:spTree>
    <p:extLst>
      <p:ext uri="{BB962C8B-B14F-4D97-AF65-F5344CB8AC3E}">
        <p14:creationId xmlns:p14="http://schemas.microsoft.com/office/powerpoint/2010/main" val="1485951139"/>
      </p:ext>
    </p:extLst>
  </p:cSld>
  <p:clrMapOvr>
    <a:masterClrMapping/>
  </p:clrMapOvr>
  <p:transition spd="slow">
    <p:cover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35D5DA10-8E07-4966-AD12-29C7B482A744}"/>
              </a:ext>
            </a:extLst>
          </p:cNvPr>
          <p:cNvPicPr>
            <a:picLocks noGrp="1" noChangeAspect="1"/>
          </p:cNvPicPr>
          <p:nvPr>
            <p:ph idx="1"/>
          </p:nvPr>
        </p:nvPicPr>
        <p:blipFill>
          <a:blip r:embed="rId2"/>
          <a:stretch>
            <a:fillRect/>
          </a:stretch>
        </p:blipFill>
        <p:spPr>
          <a:xfrm>
            <a:off x="0" y="-10648"/>
            <a:ext cx="12192000" cy="6868648"/>
          </a:xfrm>
          <a:prstGeom prst="rect">
            <a:avLst/>
          </a:prstGeom>
        </p:spPr>
      </p:pic>
      <p:sp>
        <p:nvSpPr>
          <p:cNvPr id="2" name="Titolo 1">
            <a:extLst>
              <a:ext uri="{FF2B5EF4-FFF2-40B4-BE49-F238E27FC236}">
                <a16:creationId xmlns:a16="http://schemas.microsoft.com/office/drawing/2014/main" id="{668E7BEF-1503-4834-BEDA-55AFB634DA8E}"/>
              </a:ext>
            </a:extLst>
          </p:cNvPr>
          <p:cNvSpPr>
            <a:spLocks noGrp="1"/>
          </p:cNvSpPr>
          <p:nvPr>
            <p:ph type="title"/>
          </p:nvPr>
        </p:nvSpPr>
        <p:spPr>
          <a:xfrm>
            <a:off x="823912" y="927294"/>
            <a:ext cx="10772775" cy="697027"/>
          </a:xfrm>
        </p:spPr>
        <p:txBody>
          <a:bodyPr>
            <a:noAutofit/>
          </a:bodyPr>
          <a:lstStyle/>
          <a:p>
            <a:r>
              <a:rPr lang="it-IT" sz="3400" b="1" dirty="0">
                <a:latin typeface="Lucida Calligraphy" panose="03010101010101010101" pitchFamily="66" charset="0"/>
                <a:ea typeface="+mn-ea"/>
                <a:cs typeface="+mn-cs"/>
              </a:rPr>
              <a:t>La disubbidienza civile ci fa rimanere umani</a:t>
            </a:r>
          </a:p>
        </p:txBody>
      </p:sp>
      <p:sp>
        <p:nvSpPr>
          <p:cNvPr id="3" name="CasellaDiTesto 2">
            <a:extLst>
              <a:ext uri="{FF2B5EF4-FFF2-40B4-BE49-F238E27FC236}">
                <a16:creationId xmlns:a16="http://schemas.microsoft.com/office/drawing/2014/main" id="{EAF89080-F6D2-43BB-BC5F-15A958398B87}"/>
              </a:ext>
            </a:extLst>
          </p:cNvPr>
          <p:cNvSpPr txBox="1"/>
          <p:nvPr/>
        </p:nvSpPr>
        <p:spPr>
          <a:xfrm>
            <a:off x="6098118" y="3876675"/>
            <a:ext cx="5305426" cy="2327374"/>
          </a:xfrm>
          <a:prstGeom prst="rect">
            <a:avLst/>
          </a:prstGeom>
          <a:noFill/>
        </p:spPr>
        <p:txBody>
          <a:bodyPr wrap="square" rtlCol="0">
            <a:spAutoFit/>
          </a:bodyPr>
          <a:lstStyle/>
          <a:p>
            <a:pPr algn="just"/>
            <a:r>
              <a:rPr lang="it-IT" i="1" dirty="0"/>
              <a:t>‘Rispetto a un ordine di uccidere dato da un uomo, deve prevalere la legge di Dio che dice non uccidere. Nessun soldato è tenuto a obbedire a un ordine contrario alla legge di Dio. Una legge immorale, nessuno è tenuto a rispettarla. Già è tempo che recuperiate la vostra coscienza e che obbediate alla vostra coscienza prima che agli ordini del peccato.’</a:t>
            </a:r>
          </a:p>
          <a:p>
            <a:pPr algn="ctr"/>
            <a:r>
              <a:rPr lang="it-IT" dirty="0"/>
              <a:t>Monsignor Oscar Romero</a:t>
            </a:r>
            <a:endParaRPr lang="it-IT" i="1" dirty="0"/>
          </a:p>
        </p:txBody>
      </p:sp>
      <p:sp>
        <p:nvSpPr>
          <p:cNvPr id="5" name="CasellaDiTesto 4">
            <a:extLst>
              <a:ext uri="{FF2B5EF4-FFF2-40B4-BE49-F238E27FC236}">
                <a16:creationId xmlns:a16="http://schemas.microsoft.com/office/drawing/2014/main" id="{779310CC-89DB-40BF-9C1A-E886C5D19626}"/>
              </a:ext>
            </a:extLst>
          </p:cNvPr>
          <p:cNvSpPr txBox="1"/>
          <p:nvPr/>
        </p:nvSpPr>
        <p:spPr>
          <a:xfrm>
            <a:off x="823912" y="1705282"/>
            <a:ext cx="4562475" cy="4098558"/>
          </a:xfrm>
          <a:prstGeom prst="rect">
            <a:avLst/>
          </a:prstGeom>
          <a:noFill/>
        </p:spPr>
        <p:txBody>
          <a:bodyPr wrap="square" rtlCol="0">
            <a:spAutoFit/>
          </a:bodyPr>
          <a:lstStyle/>
          <a:p>
            <a:pPr algn="just">
              <a:spcBef>
                <a:spcPts val="500"/>
              </a:spcBef>
            </a:pPr>
            <a:r>
              <a:rPr lang="it-IT" dirty="0"/>
              <a:t>Dal punto di vista legale, i gesti di Antigone e di Carola sono scorretti; mentre dal punto di vista umano hanno agito in modo giusto. Quindi ai nostri occhi Matteo Salvini, come Creonte, pur avendo  ragione ha torto e Carola, come Antigone, pur avendo torto ha ragione. </a:t>
            </a:r>
          </a:p>
          <a:p>
            <a:pPr algn="just">
              <a:spcBef>
                <a:spcPts val="500"/>
              </a:spcBef>
            </a:pPr>
            <a:r>
              <a:rPr lang="it-IT" dirty="0"/>
              <a:t>Non tutte le azioni che vanno contro la legge, però, devono essere giustificate perché sono state compiute secondo la propria coscienza. </a:t>
            </a:r>
          </a:p>
          <a:p>
            <a:pPr algn="just">
              <a:spcBef>
                <a:spcPts val="500"/>
              </a:spcBef>
            </a:pPr>
            <a:r>
              <a:rPr lang="it-IT" dirty="0"/>
              <a:t>Le due vicende offrono una riflessione aperta a tutti: bisogna valutare la situazione e prendere una decisione, che potrà essere diversa per ognuno di noi. </a:t>
            </a:r>
          </a:p>
          <a:p>
            <a:endParaRPr lang="it-IT" dirty="0"/>
          </a:p>
        </p:txBody>
      </p:sp>
      <p:pic>
        <p:nvPicPr>
          <p:cNvPr id="7" name="Immagine 6">
            <a:extLst>
              <a:ext uri="{FF2B5EF4-FFF2-40B4-BE49-F238E27FC236}">
                <a16:creationId xmlns:a16="http://schemas.microsoft.com/office/drawing/2014/main" id="{40DF1ED4-B752-4158-A473-79535B925457}"/>
              </a:ext>
            </a:extLst>
          </p:cNvPr>
          <p:cNvPicPr>
            <a:picLocks noChangeAspect="1"/>
          </p:cNvPicPr>
          <p:nvPr/>
        </p:nvPicPr>
        <p:blipFill>
          <a:blip r:embed="rId3"/>
          <a:stretch>
            <a:fillRect/>
          </a:stretch>
        </p:blipFill>
        <p:spPr>
          <a:xfrm>
            <a:off x="7058025" y="1700366"/>
            <a:ext cx="3733800" cy="2100263"/>
          </a:xfrm>
          <a:prstGeom prst="rect">
            <a:avLst/>
          </a:prstGeom>
        </p:spPr>
      </p:pic>
      <p:sp>
        <p:nvSpPr>
          <p:cNvPr id="9" name="Freccia circolare a sinistra 8">
            <a:hlinkClick r:id="rId4" action="ppaction://hlinksldjump"/>
            <a:extLst>
              <a:ext uri="{FF2B5EF4-FFF2-40B4-BE49-F238E27FC236}">
                <a16:creationId xmlns:a16="http://schemas.microsoft.com/office/drawing/2014/main" id="{DE2BB163-9390-46E7-B512-8861DEB18C5B}"/>
              </a:ext>
            </a:extLst>
          </p:cNvPr>
          <p:cNvSpPr/>
          <p:nvPr/>
        </p:nvSpPr>
        <p:spPr>
          <a:xfrm>
            <a:off x="11047408" y="5562615"/>
            <a:ext cx="381740" cy="559294"/>
          </a:xfrm>
          <a:prstGeom prst="curvedLeftArrow">
            <a:avLst/>
          </a:prstGeom>
          <a:solidFill>
            <a:srgbClr val="FBE5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278555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1A3B1A26-F019-4E9D-8610-E609ACC7273D}"/>
              </a:ext>
            </a:extLst>
          </p:cNvPr>
          <p:cNvPicPr>
            <a:picLocks noGrp="1" noChangeAspect="1"/>
          </p:cNvPicPr>
          <p:nvPr>
            <p:ph idx="1"/>
          </p:nvPr>
        </p:nvPicPr>
        <p:blipFill>
          <a:blip r:embed="rId2"/>
          <a:stretch>
            <a:fillRect/>
          </a:stretch>
        </p:blipFill>
        <p:spPr>
          <a:xfrm>
            <a:off x="0" y="-1"/>
            <a:ext cx="12192000" cy="6858000"/>
          </a:xfrm>
          <a:prstGeom prst="rect">
            <a:avLst/>
          </a:prstGeom>
        </p:spPr>
      </p:pic>
      <p:sp>
        <p:nvSpPr>
          <p:cNvPr id="2" name="Titolo 1">
            <a:extLst>
              <a:ext uri="{FF2B5EF4-FFF2-40B4-BE49-F238E27FC236}">
                <a16:creationId xmlns:a16="http://schemas.microsoft.com/office/drawing/2014/main" id="{43AAC78F-171E-49D9-B9D3-D8E91F2591C4}"/>
              </a:ext>
            </a:extLst>
          </p:cNvPr>
          <p:cNvSpPr>
            <a:spLocks noGrp="1"/>
          </p:cNvSpPr>
          <p:nvPr>
            <p:ph type="title"/>
          </p:nvPr>
        </p:nvSpPr>
        <p:spPr>
          <a:xfrm>
            <a:off x="692459" y="684367"/>
            <a:ext cx="10795246" cy="1182533"/>
          </a:xfrm>
        </p:spPr>
        <p:txBody>
          <a:bodyPr>
            <a:normAutofit/>
          </a:bodyPr>
          <a:lstStyle/>
          <a:p>
            <a:pPr algn="ctr"/>
            <a:r>
              <a:rPr lang="it-IT" sz="3400" b="1" dirty="0">
                <a:latin typeface="Lucida Calligraphy" panose="03010101010101010101" pitchFamily="66" charset="0"/>
                <a:ea typeface="+mn-ea"/>
                <a:cs typeface="+mn-cs"/>
              </a:rPr>
              <a:t>Pensa- Fabrizio Moro</a:t>
            </a:r>
          </a:p>
        </p:txBody>
      </p:sp>
      <p:sp>
        <p:nvSpPr>
          <p:cNvPr id="6" name="CasellaDiTesto 5">
            <a:extLst>
              <a:ext uri="{FF2B5EF4-FFF2-40B4-BE49-F238E27FC236}">
                <a16:creationId xmlns:a16="http://schemas.microsoft.com/office/drawing/2014/main" id="{98440B72-1E77-4174-8B36-E17506356C4E}"/>
              </a:ext>
            </a:extLst>
          </p:cNvPr>
          <p:cNvSpPr txBox="1"/>
          <p:nvPr/>
        </p:nvSpPr>
        <p:spPr>
          <a:xfrm>
            <a:off x="1799936" y="2546593"/>
            <a:ext cx="3659831" cy="2246769"/>
          </a:xfrm>
          <a:prstGeom prst="rect">
            <a:avLst/>
          </a:prstGeom>
          <a:noFill/>
        </p:spPr>
        <p:txBody>
          <a:bodyPr wrap="square">
            <a:spAutoFit/>
          </a:bodyPr>
          <a:lstStyle/>
          <a:p>
            <a:pPr algn="ctr"/>
            <a:r>
              <a:rPr lang="it-IT" sz="2000" i="1" dirty="0">
                <a:effectLst/>
              </a:rPr>
              <a:t>Pensa prima di sparare</a:t>
            </a:r>
            <a:br>
              <a:rPr lang="it-IT" sz="2000" i="1" dirty="0">
                <a:effectLst/>
              </a:rPr>
            </a:br>
            <a:r>
              <a:rPr lang="it-IT" sz="2000" i="1" dirty="0">
                <a:effectLst/>
              </a:rPr>
              <a:t>Pensa prima di dire e di giudicare, prova a pensare</a:t>
            </a:r>
            <a:br>
              <a:rPr lang="it-IT" sz="2000" i="1" dirty="0">
                <a:effectLst/>
              </a:rPr>
            </a:br>
            <a:r>
              <a:rPr lang="it-IT" sz="2000" i="1" dirty="0">
                <a:effectLst/>
              </a:rPr>
              <a:t>Pensa che puoi decidere tu</a:t>
            </a:r>
            <a:br>
              <a:rPr lang="it-IT" sz="2000" i="1" dirty="0">
                <a:effectLst/>
              </a:rPr>
            </a:br>
            <a:r>
              <a:rPr lang="it-IT" sz="2000" i="1" dirty="0">
                <a:effectLst/>
              </a:rPr>
              <a:t>Resta un attimo soltanto, un attimo di più</a:t>
            </a:r>
            <a:br>
              <a:rPr lang="it-IT" sz="2000" i="1" dirty="0">
                <a:effectLst/>
              </a:rPr>
            </a:br>
            <a:r>
              <a:rPr lang="it-IT" sz="2000" i="1" dirty="0">
                <a:effectLst/>
              </a:rPr>
              <a:t>Con la testa fra le mani</a:t>
            </a:r>
          </a:p>
        </p:txBody>
      </p:sp>
      <p:pic>
        <p:nvPicPr>
          <p:cNvPr id="1026" name="Picture 2" descr="Pensa: Moro Fabrizio: Amazon.it: Musica">
            <a:extLst>
              <a:ext uri="{FF2B5EF4-FFF2-40B4-BE49-F238E27FC236}">
                <a16:creationId xmlns:a16="http://schemas.microsoft.com/office/drawing/2014/main" id="{3D627D31-3472-4CD3-B6DC-289DB52E2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974" y="1531040"/>
            <a:ext cx="4562693" cy="456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8235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53DD97AF-AB3A-43BB-A947-236AADAFA317}"/>
              </a:ext>
            </a:extLst>
          </p:cNvPr>
          <p:cNvPicPr>
            <a:picLocks noChangeAspect="1"/>
          </p:cNvPicPr>
          <p:nvPr/>
        </p:nvPicPr>
        <p:blipFill>
          <a:blip r:embed="rId2"/>
          <a:stretch>
            <a:fillRect/>
          </a:stretch>
        </p:blipFill>
        <p:spPr>
          <a:xfrm>
            <a:off x="1" y="2"/>
            <a:ext cx="12191999" cy="6857998"/>
          </a:xfrm>
          <a:prstGeom prst="rect">
            <a:avLst/>
          </a:prstGeom>
        </p:spPr>
      </p:pic>
      <p:sp>
        <p:nvSpPr>
          <p:cNvPr id="2" name="Titolo 1">
            <a:extLst>
              <a:ext uri="{FF2B5EF4-FFF2-40B4-BE49-F238E27FC236}">
                <a16:creationId xmlns:a16="http://schemas.microsoft.com/office/drawing/2014/main" id="{BF501F1B-77BA-436A-B8ED-C26E7BE6455D}"/>
              </a:ext>
            </a:extLst>
          </p:cNvPr>
          <p:cNvSpPr>
            <a:spLocks noGrp="1"/>
          </p:cNvSpPr>
          <p:nvPr>
            <p:ph type="title"/>
          </p:nvPr>
        </p:nvSpPr>
        <p:spPr>
          <a:xfrm>
            <a:off x="4424363" y="2247899"/>
            <a:ext cx="3343275" cy="1742104"/>
          </a:xfrm>
          <a:solidFill>
            <a:srgbClr val="E49E88"/>
          </a:solidFill>
        </p:spPr>
        <p:txBody>
          <a:bodyPr>
            <a:normAutofit/>
          </a:bodyPr>
          <a:lstStyle/>
          <a:p>
            <a:pPr algn="ctr"/>
            <a:r>
              <a:rPr lang="it-IT" sz="4000" b="1" dirty="0">
                <a:latin typeface="Lucida Calligraphy" panose="03010101010101010101" pitchFamily="66" charset="0"/>
                <a:ea typeface="+mn-ea"/>
                <a:cs typeface="+mn-cs"/>
              </a:rPr>
              <a:t>Antigone e Carola</a:t>
            </a:r>
          </a:p>
        </p:txBody>
      </p:sp>
      <p:sp>
        <p:nvSpPr>
          <p:cNvPr id="4" name="CasellaDiTesto 3">
            <a:hlinkClick r:id="rId3" action="ppaction://hlinksldjump"/>
            <a:extLst>
              <a:ext uri="{FF2B5EF4-FFF2-40B4-BE49-F238E27FC236}">
                <a16:creationId xmlns:a16="http://schemas.microsoft.com/office/drawing/2014/main" id="{E33EA0D7-9F44-4580-B82F-D76023ABAD7A}"/>
              </a:ext>
            </a:extLst>
          </p:cNvPr>
          <p:cNvSpPr txBox="1"/>
          <p:nvPr/>
        </p:nvSpPr>
        <p:spPr>
          <a:xfrm>
            <a:off x="7763247" y="1477426"/>
            <a:ext cx="3209668" cy="461665"/>
          </a:xfrm>
          <a:prstGeom prst="rect">
            <a:avLst/>
          </a:prstGeom>
          <a:solidFill>
            <a:srgbClr val="FBE5D7"/>
          </a:solidFill>
        </p:spPr>
        <p:txBody>
          <a:bodyPr wrap="square" rtlCol="0">
            <a:spAutoFit/>
          </a:bodyPr>
          <a:lstStyle/>
          <a:p>
            <a:r>
              <a:rPr lang="it-IT" sz="2400" b="1" dirty="0"/>
              <a:t>LA STORIA DI CAROLA</a:t>
            </a:r>
          </a:p>
        </p:txBody>
      </p:sp>
      <p:sp>
        <p:nvSpPr>
          <p:cNvPr id="6" name="CasellaDiTesto 5">
            <a:hlinkClick r:id="rId4" action="ppaction://hlinksldjump"/>
            <a:extLst>
              <a:ext uri="{FF2B5EF4-FFF2-40B4-BE49-F238E27FC236}">
                <a16:creationId xmlns:a16="http://schemas.microsoft.com/office/drawing/2014/main" id="{3194E5A4-D3CB-4C84-8380-208377D2D3D8}"/>
              </a:ext>
            </a:extLst>
          </p:cNvPr>
          <p:cNvSpPr txBox="1"/>
          <p:nvPr/>
        </p:nvSpPr>
        <p:spPr>
          <a:xfrm>
            <a:off x="8280531" y="3574505"/>
            <a:ext cx="2659596" cy="830997"/>
          </a:xfrm>
          <a:prstGeom prst="rect">
            <a:avLst/>
          </a:prstGeom>
          <a:solidFill>
            <a:srgbClr val="FBE5D7"/>
          </a:solidFill>
        </p:spPr>
        <p:txBody>
          <a:bodyPr wrap="square" rtlCol="0">
            <a:spAutoFit/>
          </a:bodyPr>
          <a:lstStyle/>
          <a:p>
            <a:pPr algn="ctr"/>
            <a:r>
              <a:rPr lang="it-IT" sz="2400" b="1" dirty="0"/>
              <a:t>UNA PAROLA PER DESCRIVERLE</a:t>
            </a:r>
          </a:p>
        </p:txBody>
      </p:sp>
      <p:sp>
        <p:nvSpPr>
          <p:cNvPr id="7" name="CasellaDiTesto 6">
            <a:hlinkClick r:id="rId5" action="ppaction://hlinksldjump"/>
            <a:extLst>
              <a:ext uri="{FF2B5EF4-FFF2-40B4-BE49-F238E27FC236}">
                <a16:creationId xmlns:a16="http://schemas.microsoft.com/office/drawing/2014/main" id="{C7C9BEBE-1089-4EC8-A878-B84BED96FBA8}"/>
              </a:ext>
            </a:extLst>
          </p:cNvPr>
          <p:cNvSpPr txBox="1"/>
          <p:nvPr/>
        </p:nvSpPr>
        <p:spPr>
          <a:xfrm>
            <a:off x="5171889" y="4715351"/>
            <a:ext cx="1848220" cy="461665"/>
          </a:xfrm>
          <a:prstGeom prst="rect">
            <a:avLst/>
          </a:prstGeom>
          <a:solidFill>
            <a:srgbClr val="FBE5D7"/>
          </a:solidFill>
        </p:spPr>
        <p:txBody>
          <a:bodyPr wrap="square" rtlCol="0">
            <a:spAutoFit/>
          </a:bodyPr>
          <a:lstStyle/>
          <a:p>
            <a:r>
              <a:rPr lang="it-IT" sz="2400" b="1" dirty="0"/>
              <a:t>CONFRONTO</a:t>
            </a:r>
            <a:endParaRPr lang="it-IT" sz="2200" b="1" dirty="0"/>
          </a:p>
        </p:txBody>
      </p:sp>
      <p:sp>
        <p:nvSpPr>
          <p:cNvPr id="8" name="CasellaDiTesto 7">
            <a:hlinkClick r:id="rId6" action="ppaction://hlinksldjump"/>
            <a:extLst>
              <a:ext uri="{FF2B5EF4-FFF2-40B4-BE49-F238E27FC236}">
                <a16:creationId xmlns:a16="http://schemas.microsoft.com/office/drawing/2014/main" id="{9DD21598-7448-4D97-923A-91DB543C6AD6}"/>
              </a:ext>
            </a:extLst>
          </p:cNvPr>
          <p:cNvSpPr txBox="1"/>
          <p:nvPr/>
        </p:nvSpPr>
        <p:spPr>
          <a:xfrm>
            <a:off x="1123781" y="3574505"/>
            <a:ext cx="2787689" cy="830997"/>
          </a:xfrm>
          <a:prstGeom prst="rect">
            <a:avLst/>
          </a:prstGeom>
          <a:solidFill>
            <a:srgbClr val="FBE5D7"/>
          </a:solidFill>
        </p:spPr>
        <p:txBody>
          <a:bodyPr wrap="square" rtlCol="0">
            <a:spAutoFit/>
          </a:bodyPr>
          <a:lstStyle/>
          <a:p>
            <a:pPr algn="ctr"/>
            <a:r>
              <a:rPr lang="it-IT" sz="2400" b="1" dirty="0"/>
              <a:t>RIFLESSIONE </a:t>
            </a:r>
          </a:p>
          <a:p>
            <a:pPr algn="ctr"/>
            <a:r>
              <a:rPr lang="it-IT" sz="2400" b="1" dirty="0"/>
              <a:t>FINALE</a:t>
            </a:r>
          </a:p>
        </p:txBody>
      </p:sp>
      <p:sp>
        <p:nvSpPr>
          <p:cNvPr id="10" name="CasellaDiTesto 9">
            <a:hlinkClick r:id="rId7" action="ppaction://hlinksldjump"/>
            <a:extLst>
              <a:ext uri="{FF2B5EF4-FFF2-40B4-BE49-F238E27FC236}">
                <a16:creationId xmlns:a16="http://schemas.microsoft.com/office/drawing/2014/main" id="{7B60C72F-FDFE-4CA4-B308-D50261B27CEF}"/>
              </a:ext>
            </a:extLst>
          </p:cNvPr>
          <p:cNvSpPr txBox="1"/>
          <p:nvPr/>
        </p:nvSpPr>
        <p:spPr>
          <a:xfrm>
            <a:off x="1323790" y="1477425"/>
            <a:ext cx="3266889" cy="461665"/>
          </a:xfrm>
          <a:prstGeom prst="rect">
            <a:avLst/>
          </a:prstGeom>
          <a:solidFill>
            <a:srgbClr val="FBE5D7"/>
          </a:solidFill>
        </p:spPr>
        <p:txBody>
          <a:bodyPr wrap="square" rtlCol="0">
            <a:spAutoFit/>
          </a:bodyPr>
          <a:lstStyle/>
          <a:p>
            <a:r>
              <a:rPr lang="it-IT" sz="2400" b="1" dirty="0"/>
              <a:t>LA STORIA DI ANTIGONE</a:t>
            </a:r>
          </a:p>
        </p:txBody>
      </p:sp>
    </p:spTree>
    <p:extLst>
      <p:ext uri="{BB962C8B-B14F-4D97-AF65-F5344CB8AC3E}">
        <p14:creationId xmlns:p14="http://schemas.microsoft.com/office/powerpoint/2010/main" val="229899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CE104A0-84E8-4507-B715-027B013581E3}"/>
              </a:ext>
            </a:extLst>
          </p:cNvPr>
          <p:cNvPicPr>
            <a:picLocks noChangeAspect="1"/>
          </p:cNvPicPr>
          <p:nvPr/>
        </p:nvPicPr>
        <p:blipFill>
          <a:blip r:embed="rId2"/>
          <a:stretch>
            <a:fillRect/>
          </a:stretch>
        </p:blipFill>
        <p:spPr>
          <a:xfrm>
            <a:off x="0" y="1"/>
            <a:ext cx="12192000" cy="6857999"/>
          </a:xfrm>
          <a:prstGeom prst="rect">
            <a:avLst/>
          </a:prstGeom>
        </p:spPr>
      </p:pic>
      <p:sp>
        <p:nvSpPr>
          <p:cNvPr id="5" name="Titolo 1">
            <a:extLst>
              <a:ext uri="{FF2B5EF4-FFF2-40B4-BE49-F238E27FC236}">
                <a16:creationId xmlns:a16="http://schemas.microsoft.com/office/drawing/2014/main" id="{5DE34DBC-B3CE-4F86-B02B-96E53BD17760}"/>
              </a:ext>
            </a:extLst>
          </p:cNvPr>
          <p:cNvSpPr txBox="1">
            <a:spLocks/>
          </p:cNvSpPr>
          <p:nvPr/>
        </p:nvSpPr>
        <p:spPr>
          <a:xfrm>
            <a:off x="838200" y="903998"/>
            <a:ext cx="3028950" cy="6485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b="1" dirty="0">
                <a:latin typeface="Lucida Calligraphy" panose="03010101010101010101" pitchFamily="66" charset="0"/>
                <a:ea typeface="+mn-ea"/>
                <a:cs typeface="+mn-cs"/>
              </a:rPr>
              <a:t>Antigone</a:t>
            </a:r>
          </a:p>
        </p:txBody>
      </p:sp>
      <p:sp>
        <p:nvSpPr>
          <p:cNvPr id="6" name="Segnaposto contenuto 2">
            <a:extLst>
              <a:ext uri="{FF2B5EF4-FFF2-40B4-BE49-F238E27FC236}">
                <a16:creationId xmlns:a16="http://schemas.microsoft.com/office/drawing/2014/main" id="{F9ADACCE-DE4A-4831-AE47-0D975C6BD139}"/>
              </a:ext>
            </a:extLst>
          </p:cNvPr>
          <p:cNvSpPr txBox="1">
            <a:spLocks/>
          </p:cNvSpPr>
          <p:nvPr/>
        </p:nvSpPr>
        <p:spPr>
          <a:xfrm>
            <a:off x="932673" y="1654884"/>
            <a:ext cx="5100524" cy="16979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500"/>
              </a:spcBef>
              <a:buFont typeface="Arial" panose="020B0604020202020204" pitchFamily="34" charset="0"/>
              <a:buNone/>
            </a:pPr>
            <a:r>
              <a:rPr lang="it-IT" sz="1800" dirty="0"/>
              <a:t>Antigone è la protagonista della tragedia di Sofocle che porta il suo nome.</a:t>
            </a:r>
          </a:p>
          <a:p>
            <a:pPr marL="0" indent="0" algn="just">
              <a:spcBef>
                <a:spcPts val="500"/>
              </a:spcBef>
              <a:buFont typeface="Arial" panose="020B0604020202020204" pitchFamily="34" charset="0"/>
              <a:buNone/>
            </a:pPr>
            <a:r>
              <a:rPr lang="it-IT" sz="1800" dirty="0"/>
              <a:t>Suo padre è Edipo, re di Tebe, che ha avuto quattro figli con sua madre Giocasta: Eteocle, Polinice, Ismene e Antigone.</a:t>
            </a:r>
          </a:p>
        </p:txBody>
      </p:sp>
      <p:sp>
        <p:nvSpPr>
          <p:cNvPr id="7" name="CasellaDiTesto 6">
            <a:extLst>
              <a:ext uri="{FF2B5EF4-FFF2-40B4-BE49-F238E27FC236}">
                <a16:creationId xmlns:a16="http://schemas.microsoft.com/office/drawing/2014/main" id="{F934978B-64B0-40B5-9DC0-0E9F086AC104}"/>
              </a:ext>
            </a:extLst>
          </p:cNvPr>
          <p:cNvSpPr txBox="1"/>
          <p:nvPr/>
        </p:nvSpPr>
        <p:spPr>
          <a:xfrm>
            <a:off x="932672" y="3004823"/>
            <a:ext cx="5100524" cy="2990562"/>
          </a:xfrm>
          <a:prstGeom prst="rect">
            <a:avLst/>
          </a:prstGeom>
          <a:noFill/>
        </p:spPr>
        <p:txBody>
          <a:bodyPr wrap="square" rtlCol="0">
            <a:spAutoFit/>
          </a:bodyPr>
          <a:lstStyle/>
          <a:p>
            <a:pPr marL="0" indent="0" algn="just">
              <a:spcBef>
                <a:spcPts val="500"/>
              </a:spcBef>
              <a:buNone/>
            </a:pPr>
            <a:r>
              <a:rPr lang="it-IT" sz="1800" dirty="0"/>
              <a:t>L’oracolo di Delfi disse a </a:t>
            </a:r>
            <a:r>
              <a:rPr lang="it-IT" sz="1800" dirty="0" err="1"/>
              <a:t>Laio</a:t>
            </a:r>
            <a:r>
              <a:rPr lang="it-IT" sz="1800" dirty="0"/>
              <a:t> re di Tebe che suo figlio avrebbe ucciso il padre e sposato la madre. </a:t>
            </a:r>
            <a:r>
              <a:rPr lang="it-IT" sz="1800" dirty="0" err="1"/>
              <a:t>Laio</a:t>
            </a:r>
            <a:r>
              <a:rPr lang="it-IT" sz="1800" dirty="0"/>
              <a:t> abbandonò il figlio Edipo, che fu salvato però da un pastore, che lo crebbe come suo figlio. </a:t>
            </a:r>
          </a:p>
          <a:p>
            <a:pPr marL="0" indent="0" algn="just">
              <a:spcBef>
                <a:spcPts val="500"/>
              </a:spcBef>
              <a:buNone/>
            </a:pPr>
            <a:r>
              <a:rPr lang="it-IT" sz="1800" dirty="0"/>
              <a:t>Edipo, cercando di fuggire dal suo destino, si mise in viaggio e incontrò </a:t>
            </a:r>
            <a:r>
              <a:rPr lang="it-IT" sz="1800" dirty="0" err="1"/>
              <a:t>Laio</a:t>
            </a:r>
            <a:r>
              <a:rPr lang="it-IT" sz="1800" dirty="0"/>
              <a:t>, che uccise dalla rabbia, e sposò Giocasta come premio per aver risolto un indovinello. </a:t>
            </a:r>
          </a:p>
          <a:p>
            <a:pPr marL="0" indent="0" algn="just">
              <a:spcBef>
                <a:spcPts val="500"/>
              </a:spcBef>
              <a:buNone/>
            </a:pPr>
            <a:r>
              <a:rPr lang="it-IT" sz="1800" dirty="0"/>
              <a:t>Dopo aver scoperto ciò che aveva fatto, Edipo si accecò e fu esiliato.</a:t>
            </a:r>
            <a:endParaRPr lang="it-IT" dirty="0"/>
          </a:p>
        </p:txBody>
      </p:sp>
      <p:pic>
        <p:nvPicPr>
          <p:cNvPr id="8" name="Immagine 7">
            <a:extLst>
              <a:ext uri="{FF2B5EF4-FFF2-40B4-BE49-F238E27FC236}">
                <a16:creationId xmlns:a16="http://schemas.microsoft.com/office/drawing/2014/main" id="{16D8A6B2-B64F-4B5E-ADC8-FA55D2E2D9DD}"/>
              </a:ext>
            </a:extLst>
          </p:cNvPr>
          <p:cNvPicPr>
            <a:picLocks noChangeAspect="1"/>
          </p:cNvPicPr>
          <p:nvPr/>
        </p:nvPicPr>
        <p:blipFill>
          <a:blip r:embed="rId3"/>
          <a:stretch>
            <a:fillRect/>
          </a:stretch>
        </p:blipFill>
        <p:spPr>
          <a:xfrm>
            <a:off x="9699066" y="946982"/>
            <a:ext cx="1553686" cy="2302584"/>
          </a:xfrm>
          <a:prstGeom prst="rect">
            <a:avLst/>
          </a:prstGeom>
        </p:spPr>
      </p:pic>
      <p:pic>
        <p:nvPicPr>
          <p:cNvPr id="9" name="Immagine 8">
            <a:extLst>
              <a:ext uri="{FF2B5EF4-FFF2-40B4-BE49-F238E27FC236}">
                <a16:creationId xmlns:a16="http://schemas.microsoft.com/office/drawing/2014/main" id="{D659F2D9-579D-424F-A4C8-10A5485136F4}"/>
              </a:ext>
            </a:extLst>
          </p:cNvPr>
          <p:cNvPicPr>
            <a:picLocks noChangeAspect="1"/>
          </p:cNvPicPr>
          <p:nvPr/>
        </p:nvPicPr>
        <p:blipFill rotWithShape="1">
          <a:blip r:embed="rId4"/>
          <a:srcRect l="23151" t="4305" r="20182"/>
          <a:stretch/>
        </p:blipFill>
        <p:spPr>
          <a:xfrm>
            <a:off x="6660721" y="946982"/>
            <a:ext cx="2434818" cy="2302584"/>
          </a:xfrm>
          <a:prstGeom prst="rect">
            <a:avLst/>
          </a:prstGeom>
        </p:spPr>
      </p:pic>
      <p:pic>
        <p:nvPicPr>
          <p:cNvPr id="10" name="Immagine 9">
            <a:extLst>
              <a:ext uri="{FF2B5EF4-FFF2-40B4-BE49-F238E27FC236}">
                <a16:creationId xmlns:a16="http://schemas.microsoft.com/office/drawing/2014/main" id="{EE5C8EF2-DEBD-4328-BAF6-848BF83383BE}"/>
              </a:ext>
            </a:extLst>
          </p:cNvPr>
          <p:cNvPicPr>
            <a:picLocks noChangeAspect="1"/>
          </p:cNvPicPr>
          <p:nvPr/>
        </p:nvPicPr>
        <p:blipFill rotWithShape="1">
          <a:blip r:embed="rId5"/>
          <a:srcRect l="8316" t="2244" r="7221" b="2880"/>
          <a:stretch/>
        </p:blipFill>
        <p:spPr>
          <a:xfrm>
            <a:off x="9455376" y="3541955"/>
            <a:ext cx="1803952" cy="2453430"/>
          </a:xfrm>
          <a:prstGeom prst="rect">
            <a:avLst/>
          </a:prstGeom>
        </p:spPr>
      </p:pic>
      <p:pic>
        <p:nvPicPr>
          <p:cNvPr id="12" name="Immagine 11">
            <a:extLst>
              <a:ext uri="{FF2B5EF4-FFF2-40B4-BE49-F238E27FC236}">
                <a16:creationId xmlns:a16="http://schemas.microsoft.com/office/drawing/2014/main" id="{9602766A-EB39-41D9-88E1-32A615370054}"/>
              </a:ext>
            </a:extLst>
          </p:cNvPr>
          <p:cNvPicPr>
            <a:picLocks noChangeAspect="1"/>
          </p:cNvPicPr>
          <p:nvPr/>
        </p:nvPicPr>
        <p:blipFill rotWithShape="1">
          <a:blip r:embed="rId6"/>
          <a:srcRect t="1125" r="-1155"/>
          <a:stretch/>
        </p:blipFill>
        <p:spPr>
          <a:xfrm>
            <a:off x="6677007" y="3537669"/>
            <a:ext cx="2451104" cy="2457716"/>
          </a:xfrm>
          <a:prstGeom prst="rect">
            <a:avLst/>
          </a:prstGeom>
        </p:spPr>
      </p:pic>
    </p:spTree>
    <p:extLst>
      <p:ext uri="{BB962C8B-B14F-4D97-AF65-F5344CB8AC3E}">
        <p14:creationId xmlns:p14="http://schemas.microsoft.com/office/powerpoint/2010/main" val="58741226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4A94878-E4A1-4082-AA42-C8EE2BDE1450}"/>
              </a:ext>
            </a:extLst>
          </p:cNvPr>
          <p:cNvPicPr>
            <a:picLocks noChangeAspect="1"/>
          </p:cNvPicPr>
          <p:nvPr/>
        </p:nvPicPr>
        <p:blipFill>
          <a:blip r:embed="rId2"/>
          <a:stretch>
            <a:fillRect/>
          </a:stretch>
        </p:blipFill>
        <p:spPr>
          <a:xfrm>
            <a:off x="0" y="1"/>
            <a:ext cx="12192000" cy="6857999"/>
          </a:xfrm>
          <a:prstGeom prst="rect">
            <a:avLst/>
          </a:prstGeom>
        </p:spPr>
      </p:pic>
      <p:sp>
        <p:nvSpPr>
          <p:cNvPr id="2" name="Titolo 1">
            <a:extLst>
              <a:ext uri="{FF2B5EF4-FFF2-40B4-BE49-F238E27FC236}">
                <a16:creationId xmlns:a16="http://schemas.microsoft.com/office/drawing/2014/main" id="{31C6693F-3CF4-45EA-B557-42A7DA43B4B4}"/>
              </a:ext>
            </a:extLst>
          </p:cNvPr>
          <p:cNvSpPr>
            <a:spLocks noGrp="1"/>
          </p:cNvSpPr>
          <p:nvPr>
            <p:ph type="title"/>
          </p:nvPr>
        </p:nvSpPr>
        <p:spPr>
          <a:xfrm>
            <a:off x="868524" y="498625"/>
            <a:ext cx="10594796" cy="1274541"/>
          </a:xfrm>
        </p:spPr>
        <p:txBody>
          <a:bodyPr>
            <a:normAutofit/>
          </a:bodyPr>
          <a:lstStyle/>
          <a:p>
            <a:r>
              <a:rPr lang="it-IT" sz="4000" b="1" dirty="0">
                <a:latin typeface="Lucida Calligraphy" panose="03010101010101010101" pitchFamily="66" charset="0"/>
                <a:ea typeface="+mn-ea"/>
                <a:cs typeface="+mn-cs"/>
              </a:rPr>
              <a:t>Antigone</a:t>
            </a:r>
          </a:p>
        </p:txBody>
      </p:sp>
      <p:sp>
        <p:nvSpPr>
          <p:cNvPr id="3" name="Segnaposto contenuto 2">
            <a:extLst>
              <a:ext uri="{FF2B5EF4-FFF2-40B4-BE49-F238E27FC236}">
                <a16:creationId xmlns:a16="http://schemas.microsoft.com/office/drawing/2014/main" id="{36F5A558-2AF2-42B7-9312-D324C0CB2F21}"/>
              </a:ext>
            </a:extLst>
          </p:cNvPr>
          <p:cNvSpPr>
            <a:spLocks noGrp="1"/>
          </p:cNvSpPr>
          <p:nvPr>
            <p:ph idx="1"/>
          </p:nvPr>
        </p:nvSpPr>
        <p:spPr>
          <a:xfrm>
            <a:off x="822146" y="1453658"/>
            <a:ext cx="6778804" cy="2308324"/>
          </a:xfrm>
        </p:spPr>
        <p:txBody>
          <a:bodyPr>
            <a:noAutofit/>
          </a:bodyPr>
          <a:lstStyle/>
          <a:p>
            <a:pPr marL="0" indent="0" algn="just">
              <a:spcBef>
                <a:spcPts val="500"/>
              </a:spcBef>
              <a:buNone/>
            </a:pPr>
            <a:r>
              <a:rPr lang="it-IT" sz="1800" dirty="0"/>
              <a:t>Antigone accompagna Edipo fino a Colono; in seguito torna a Tebe, dove si sta svolgendo una guerra per il potere. Eteocle e Polinice avevano stabilito un accordo: avrebbero governato un anno ciascuno.</a:t>
            </a:r>
          </a:p>
          <a:p>
            <a:pPr marL="0" indent="0" algn="just">
              <a:spcBef>
                <a:spcPts val="500"/>
              </a:spcBef>
              <a:buNone/>
            </a:pPr>
            <a:r>
              <a:rPr lang="it-IT" sz="1800" dirty="0"/>
              <a:t>Dopo dodici mesi però Eteocle non vuole lasciare la città al fratello, che decide quindi di attaccare Tebe.</a:t>
            </a:r>
            <a:r>
              <a:rPr lang="it-IT" sz="1800" i="1" dirty="0"/>
              <a:t> </a:t>
            </a:r>
            <a:r>
              <a:rPr lang="it-IT" sz="1800" dirty="0"/>
              <a:t>Durante i combattimenti muoiono entrambi i fratelli, così sale al trono il fratello di Giocasta, Creonte. </a:t>
            </a:r>
            <a:endParaRPr lang="it-IT" sz="2000" dirty="0"/>
          </a:p>
        </p:txBody>
      </p:sp>
      <p:sp>
        <p:nvSpPr>
          <p:cNvPr id="4" name="Freccia circolare a sinistra 3">
            <a:hlinkClick r:id="rId3" action="ppaction://hlinksldjump"/>
            <a:extLst>
              <a:ext uri="{FF2B5EF4-FFF2-40B4-BE49-F238E27FC236}">
                <a16:creationId xmlns:a16="http://schemas.microsoft.com/office/drawing/2014/main" id="{FA1F92E2-7F75-4983-99D7-78BCF8DBA8C1}"/>
              </a:ext>
            </a:extLst>
          </p:cNvPr>
          <p:cNvSpPr/>
          <p:nvPr/>
        </p:nvSpPr>
        <p:spPr>
          <a:xfrm>
            <a:off x="11047408" y="5509347"/>
            <a:ext cx="381740" cy="559294"/>
          </a:xfrm>
          <a:prstGeom prst="curvedLeftArrow">
            <a:avLst/>
          </a:prstGeom>
          <a:solidFill>
            <a:srgbClr val="FBE5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Immagine 4">
            <a:extLst>
              <a:ext uri="{FF2B5EF4-FFF2-40B4-BE49-F238E27FC236}">
                <a16:creationId xmlns:a16="http://schemas.microsoft.com/office/drawing/2014/main" id="{D3679C7F-920F-4A3C-A70B-0877C9195FE1}"/>
              </a:ext>
            </a:extLst>
          </p:cNvPr>
          <p:cNvPicPr>
            <a:picLocks noChangeAspect="1"/>
          </p:cNvPicPr>
          <p:nvPr/>
        </p:nvPicPr>
        <p:blipFill>
          <a:blip r:embed="rId4"/>
          <a:stretch>
            <a:fillRect/>
          </a:stretch>
        </p:blipFill>
        <p:spPr>
          <a:xfrm>
            <a:off x="896974" y="3590925"/>
            <a:ext cx="3979347" cy="2376639"/>
          </a:xfrm>
          <a:prstGeom prst="rect">
            <a:avLst/>
          </a:prstGeom>
        </p:spPr>
      </p:pic>
      <p:sp>
        <p:nvSpPr>
          <p:cNvPr id="9" name="CasellaDiTesto 8">
            <a:extLst>
              <a:ext uri="{FF2B5EF4-FFF2-40B4-BE49-F238E27FC236}">
                <a16:creationId xmlns:a16="http://schemas.microsoft.com/office/drawing/2014/main" id="{FFF1A697-F992-4E24-BA94-F512639F434B}"/>
              </a:ext>
            </a:extLst>
          </p:cNvPr>
          <p:cNvSpPr txBox="1"/>
          <p:nvPr/>
        </p:nvSpPr>
        <p:spPr>
          <a:xfrm>
            <a:off x="5145898" y="3361799"/>
            <a:ext cx="5796735" cy="2733927"/>
          </a:xfrm>
          <a:prstGeom prst="rect">
            <a:avLst/>
          </a:prstGeom>
          <a:noFill/>
        </p:spPr>
        <p:txBody>
          <a:bodyPr wrap="square" rtlCol="0">
            <a:spAutoFit/>
          </a:bodyPr>
          <a:lstStyle/>
          <a:p>
            <a:pPr algn="just">
              <a:spcBef>
                <a:spcPts val="500"/>
              </a:spcBef>
            </a:pPr>
            <a:r>
              <a:rPr lang="it-IT" sz="1800" dirty="0"/>
              <a:t>Egli concede i funerali per Eteocle, morto in difesa della città, vietando invece le onoranze per Polinice, ritenuto traditore poiché morto attaccando Tebe.</a:t>
            </a:r>
          </a:p>
          <a:p>
            <a:pPr algn="just">
              <a:spcBef>
                <a:spcPts val="500"/>
              </a:spcBef>
            </a:pPr>
            <a:r>
              <a:rPr lang="it-IT" dirty="0"/>
              <a:t>Antigone vuole seppellire ugualmente il corpo del fratello, nonostante le leggi di Creonte; viene trovata però sul corpo di Polinice mentre gli sta dando onori funebri. </a:t>
            </a:r>
          </a:p>
          <a:p>
            <a:pPr algn="just">
              <a:spcBef>
                <a:spcPts val="500"/>
              </a:spcBef>
            </a:pPr>
            <a:r>
              <a:rPr lang="it-IT" dirty="0"/>
              <a:t>Creonte non uccide la ragazza, in quanto promessa sposa del figlio </a:t>
            </a:r>
            <a:r>
              <a:rPr lang="it-IT" dirty="0" err="1"/>
              <a:t>Emone</a:t>
            </a:r>
            <a:r>
              <a:rPr lang="it-IT" dirty="0"/>
              <a:t>, ma la rinchiude in una grotta, dove Antigone si impicca. </a:t>
            </a:r>
            <a:endParaRPr lang="it-IT" u="sng" dirty="0"/>
          </a:p>
        </p:txBody>
      </p:sp>
      <p:pic>
        <p:nvPicPr>
          <p:cNvPr id="7" name="Immagine 6">
            <a:extLst>
              <a:ext uri="{FF2B5EF4-FFF2-40B4-BE49-F238E27FC236}">
                <a16:creationId xmlns:a16="http://schemas.microsoft.com/office/drawing/2014/main" id="{278B7A80-9BED-487A-8BE6-E86929759637}"/>
              </a:ext>
            </a:extLst>
          </p:cNvPr>
          <p:cNvPicPr>
            <a:picLocks noChangeAspect="1"/>
          </p:cNvPicPr>
          <p:nvPr/>
        </p:nvPicPr>
        <p:blipFill>
          <a:blip r:embed="rId5"/>
          <a:stretch>
            <a:fillRect/>
          </a:stretch>
        </p:blipFill>
        <p:spPr>
          <a:xfrm>
            <a:off x="7833398" y="914584"/>
            <a:ext cx="3490078" cy="2123679"/>
          </a:xfrm>
          <a:prstGeom prst="rect">
            <a:avLst/>
          </a:prstGeom>
        </p:spPr>
      </p:pic>
    </p:spTree>
    <p:extLst>
      <p:ext uri="{BB962C8B-B14F-4D97-AF65-F5344CB8AC3E}">
        <p14:creationId xmlns:p14="http://schemas.microsoft.com/office/powerpoint/2010/main" val="41335888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7C2D8EF-2A2A-46E5-8D91-357F4BB1C00E}"/>
              </a:ext>
            </a:extLst>
          </p:cNvPr>
          <p:cNvPicPr>
            <a:picLocks noChangeAspect="1"/>
          </p:cNvPicPr>
          <p:nvPr/>
        </p:nvPicPr>
        <p:blipFill>
          <a:blip r:embed="rId2"/>
          <a:stretch>
            <a:fillRect/>
          </a:stretch>
        </p:blipFill>
        <p:spPr>
          <a:xfrm>
            <a:off x="0" y="1"/>
            <a:ext cx="12192000" cy="6857999"/>
          </a:xfrm>
          <a:prstGeom prst="rect">
            <a:avLst/>
          </a:prstGeom>
        </p:spPr>
      </p:pic>
      <p:sp>
        <p:nvSpPr>
          <p:cNvPr id="17" name="CasellaDiTesto 16">
            <a:extLst>
              <a:ext uri="{FF2B5EF4-FFF2-40B4-BE49-F238E27FC236}">
                <a16:creationId xmlns:a16="http://schemas.microsoft.com/office/drawing/2014/main" id="{D59DE654-0442-47AF-89EA-6909F9D62E59}"/>
              </a:ext>
            </a:extLst>
          </p:cNvPr>
          <p:cNvSpPr txBox="1"/>
          <p:nvPr/>
        </p:nvSpPr>
        <p:spPr>
          <a:xfrm>
            <a:off x="895917" y="1337984"/>
            <a:ext cx="10370578" cy="2436564"/>
          </a:xfrm>
          <a:prstGeom prst="rect">
            <a:avLst/>
          </a:prstGeom>
          <a:noFill/>
        </p:spPr>
        <p:txBody>
          <a:bodyPr wrap="square" rtlCol="0">
            <a:spAutoFit/>
          </a:bodyPr>
          <a:lstStyle/>
          <a:p>
            <a:pPr algn="just">
              <a:spcBef>
                <a:spcPts val="500"/>
              </a:spcBef>
            </a:pPr>
            <a:r>
              <a:rPr lang="it-IT" dirty="0"/>
              <a:t>Carola </a:t>
            </a:r>
            <a:r>
              <a:rPr lang="it-IT" dirty="0" err="1"/>
              <a:t>Rackete</a:t>
            </a:r>
            <a:r>
              <a:rPr lang="it-IT" dirty="0"/>
              <a:t> è nata a </a:t>
            </a:r>
            <a:r>
              <a:rPr lang="it-IT" dirty="0" err="1"/>
              <a:t>Preets</a:t>
            </a:r>
            <a:r>
              <a:rPr lang="it-IT" dirty="0"/>
              <a:t> in Germania l’8 maggio 1988. E’ un’attivista, ambientalista e comandante della nave tedesca Sea-Watch. Per un breve periodo di tempo ha operato come volontaria per la tutela dell’ambiente marino, successivamente ha lavorato come primo ufficiale di coperta sulle navi per la ricerca marina e polare. </a:t>
            </a:r>
          </a:p>
          <a:p>
            <a:pPr algn="just">
              <a:spcBef>
                <a:spcPts val="500"/>
              </a:spcBef>
            </a:pPr>
            <a:r>
              <a:rPr lang="it-IT" dirty="0"/>
              <a:t>Nel 2018 Carola ha preso parte alle ricerche di naufraghi dopo lo schianto in mare di un aereo ; a partire dal 2019 la </a:t>
            </a:r>
            <a:r>
              <a:rPr lang="it-IT" dirty="0" err="1"/>
              <a:t>Rackete</a:t>
            </a:r>
            <a:r>
              <a:rPr lang="it-IT" dirty="0"/>
              <a:t> è diventata il capitano della Sea-Watch 3, utilizzata in passato come rifornitore per le piattaforme in alto mare, oggi per la ricerca e il soccorso dei naufraghi nelle zone delle coste libiche.</a:t>
            </a:r>
          </a:p>
          <a:p>
            <a:endParaRPr lang="it-IT" dirty="0"/>
          </a:p>
        </p:txBody>
      </p:sp>
      <p:pic>
        <p:nvPicPr>
          <p:cNvPr id="1028" name="Picture 4" descr="Carola Rackete: &quot;Finita attenzione dei media per i migranti, non  l'emergenza&quot; - Rai News">
            <a:extLst>
              <a:ext uri="{FF2B5EF4-FFF2-40B4-BE49-F238E27FC236}">
                <a16:creationId xmlns:a16="http://schemas.microsoft.com/office/drawing/2014/main" id="{2E22946E-D466-46CE-B678-A6AA39316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05" y="3598700"/>
            <a:ext cx="3648399" cy="2436189"/>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a:extLst>
              <a:ext uri="{FF2B5EF4-FFF2-40B4-BE49-F238E27FC236}">
                <a16:creationId xmlns:a16="http://schemas.microsoft.com/office/drawing/2014/main" id="{7F68156C-226F-41F5-A667-A967E4267DDE}"/>
              </a:ext>
            </a:extLst>
          </p:cNvPr>
          <p:cNvSpPr txBox="1">
            <a:spLocks/>
          </p:cNvSpPr>
          <p:nvPr/>
        </p:nvSpPr>
        <p:spPr>
          <a:xfrm>
            <a:off x="763904" y="452060"/>
            <a:ext cx="6779895" cy="88592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000" b="1" dirty="0">
                <a:latin typeface="Lucida Calligraphy" panose="03010101010101010101" pitchFamily="66" charset="0"/>
                <a:ea typeface="+mn-ea"/>
                <a:cs typeface="+mn-cs"/>
              </a:rPr>
              <a:t>Carola: l’Antigone moderna</a:t>
            </a:r>
          </a:p>
        </p:txBody>
      </p:sp>
      <p:pic>
        <p:nvPicPr>
          <p:cNvPr id="3" name="Immagine 2">
            <a:extLst>
              <a:ext uri="{FF2B5EF4-FFF2-40B4-BE49-F238E27FC236}">
                <a16:creationId xmlns:a16="http://schemas.microsoft.com/office/drawing/2014/main" id="{244A76C1-29B6-4FA9-BC0B-452EF9F316FD}"/>
              </a:ext>
            </a:extLst>
          </p:cNvPr>
          <p:cNvPicPr>
            <a:picLocks noChangeAspect="1"/>
          </p:cNvPicPr>
          <p:nvPr/>
        </p:nvPicPr>
        <p:blipFill>
          <a:blip r:embed="rId4"/>
          <a:stretch>
            <a:fillRect/>
          </a:stretch>
        </p:blipFill>
        <p:spPr>
          <a:xfrm>
            <a:off x="6435854" y="3561891"/>
            <a:ext cx="4860229" cy="2436190"/>
          </a:xfrm>
          <a:prstGeom prst="rect">
            <a:avLst/>
          </a:prstGeom>
        </p:spPr>
      </p:pic>
    </p:spTree>
    <p:extLst>
      <p:ext uri="{BB962C8B-B14F-4D97-AF65-F5344CB8AC3E}">
        <p14:creationId xmlns:p14="http://schemas.microsoft.com/office/powerpoint/2010/main" val="220967592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6234463-4277-4438-B3B6-5F5707C884D4}"/>
              </a:ext>
            </a:extLst>
          </p:cNvPr>
          <p:cNvPicPr>
            <a:picLocks noGrp="1" noChangeAspect="1"/>
          </p:cNvPicPr>
          <p:nvPr/>
        </p:nvPicPr>
        <p:blipFill>
          <a:blip r:embed="rId2"/>
          <a:stretch>
            <a:fillRect/>
          </a:stretch>
        </p:blipFill>
        <p:spPr>
          <a:xfrm>
            <a:off x="0" y="0"/>
            <a:ext cx="12192000" cy="6858000"/>
          </a:xfrm>
          <a:prstGeom prst="rect">
            <a:avLst/>
          </a:prstGeom>
          <a:solidFill>
            <a:srgbClr val="FBE5D7"/>
          </a:solidFill>
          <a:ln>
            <a:solidFill>
              <a:srgbClr val="FBE5D7"/>
            </a:solidFill>
          </a:ln>
        </p:spPr>
      </p:pic>
      <p:sp>
        <p:nvSpPr>
          <p:cNvPr id="3" name="Sottotitolo 2">
            <a:extLst>
              <a:ext uri="{FF2B5EF4-FFF2-40B4-BE49-F238E27FC236}">
                <a16:creationId xmlns:a16="http://schemas.microsoft.com/office/drawing/2014/main" id="{E9B63261-4785-409C-A7DD-3610FE0D7C1C}"/>
              </a:ext>
            </a:extLst>
          </p:cNvPr>
          <p:cNvSpPr>
            <a:spLocks noGrp="1"/>
          </p:cNvSpPr>
          <p:nvPr>
            <p:ph type="subTitle" idx="1"/>
          </p:nvPr>
        </p:nvSpPr>
        <p:spPr>
          <a:xfrm>
            <a:off x="776152" y="1517478"/>
            <a:ext cx="6615248" cy="3953489"/>
          </a:xfrm>
        </p:spPr>
        <p:txBody>
          <a:bodyPr>
            <a:noAutofit/>
          </a:bodyPr>
          <a:lstStyle/>
          <a:p>
            <a:pPr algn="just"/>
            <a:r>
              <a:rPr lang="it-IT" sz="1800" dirty="0"/>
              <a:t>Il 12 giugno 2019 la Sea-Watch 3 recuperò 53 migranti al largo della costa libica con l’intenzione di portarli in salvo a Lampedusa; il ministro dell'interno Matteo Salvini però vietò alla nave di attraccare, in quanto i paesi dell’EU non si erano ancora messi a disposizione per accogliere i migranti. </a:t>
            </a:r>
          </a:p>
          <a:p>
            <a:pPr algn="just"/>
            <a:r>
              <a:rPr lang="it-IT" sz="1800" dirty="0"/>
              <a:t>Il 28 giugno l’Europa predispose il piano di accoglienza, ma Salvini continuò a negare il consenso alla Sea-Watch 3 di sbarcare.</a:t>
            </a:r>
            <a:endParaRPr lang="it-IT" sz="2000" dirty="0"/>
          </a:p>
        </p:txBody>
      </p:sp>
      <p:sp>
        <p:nvSpPr>
          <p:cNvPr id="7" name="CasellaDiTesto 6">
            <a:extLst>
              <a:ext uri="{FF2B5EF4-FFF2-40B4-BE49-F238E27FC236}">
                <a16:creationId xmlns:a16="http://schemas.microsoft.com/office/drawing/2014/main" id="{46E80326-D2AD-4AED-8ADB-893242798C01}"/>
              </a:ext>
            </a:extLst>
          </p:cNvPr>
          <p:cNvSpPr txBox="1"/>
          <p:nvPr/>
        </p:nvSpPr>
        <p:spPr>
          <a:xfrm>
            <a:off x="4022714" y="3821234"/>
            <a:ext cx="7004071" cy="2095445"/>
          </a:xfrm>
          <a:prstGeom prst="rect">
            <a:avLst/>
          </a:prstGeom>
          <a:noFill/>
        </p:spPr>
        <p:txBody>
          <a:bodyPr wrap="square">
            <a:spAutoFit/>
          </a:bodyPr>
          <a:lstStyle/>
          <a:p>
            <a:pPr algn="just">
              <a:spcBef>
                <a:spcPts val="500"/>
              </a:spcBef>
            </a:pPr>
            <a:r>
              <a:rPr lang="it-IT" dirty="0"/>
              <a:t>Carola, per salvaguardare la salute dei naufraghi a bordo, decise di ignorare la legge italiana e di fare rotta verso l’Italia.</a:t>
            </a:r>
          </a:p>
          <a:p>
            <a:pPr algn="just">
              <a:spcBef>
                <a:spcPts val="500"/>
              </a:spcBef>
            </a:pPr>
            <a:r>
              <a:rPr lang="it-IT" dirty="0"/>
              <a:t>Incriminata per favoreggiamento all’immigrazione clandestina e resistenza alle autorità, venne messa agli arresti domiciliari per quattro giorni, ma poi rilasciata poiché la sentenza del tribunale dichiarava che Carola non aveva infranto nessuna legge, ma aveva agito di coscienza per salvare vite umane.  </a:t>
            </a:r>
          </a:p>
        </p:txBody>
      </p:sp>
      <p:sp>
        <p:nvSpPr>
          <p:cNvPr id="9" name="CasellaDiTesto 8">
            <a:extLst>
              <a:ext uri="{FF2B5EF4-FFF2-40B4-BE49-F238E27FC236}">
                <a16:creationId xmlns:a16="http://schemas.microsoft.com/office/drawing/2014/main" id="{6A8D6EE7-E17F-4BE7-9DC0-2180983ECF0F}"/>
              </a:ext>
            </a:extLst>
          </p:cNvPr>
          <p:cNvSpPr txBox="1"/>
          <p:nvPr/>
        </p:nvSpPr>
        <p:spPr>
          <a:xfrm>
            <a:off x="731520" y="668349"/>
            <a:ext cx="9601199" cy="615553"/>
          </a:xfrm>
          <a:prstGeom prst="rect">
            <a:avLst/>
          </a:prstGeom>
          <a:noFill/>
        </p:spPr>
        <p:txBody>
          <a:bodyPr wrap="square">
            <a:spAutoFit/>
          </a:bodyPr>
          <a:lstStyle/>
          <a:p>
            <a:r>
              <a:rPr lang="it-IT" sz="3400" b="1" dirty="0">
                <a:latin typeface="Lucida Calligraphy" panose="03010101010101010101" pitchFamily="66" charset="0"/>
              </a:rPr>
              <a:t>Carola: l’Antigone moderna </a:t>
            </a:r>
          </a:p>
        </p:txBody>
      </p:sp>
      <p:pic>
        <p:nvPicPr>
          <p:cNvPr id="1026" name="Picture 2" descr="Il caso di Carola Rackete: tra l'idolatria e un odio ingiustificato - La  Voce d'Italia">
            <a:extLst>
              <a:ext uri="{FF2B5EF4-FFF2-40B4-BE49-F238E27FC236}">
                <a16:creationId xmlns:a16="http://schemas.microsoft.com/office/drawing/2014/main" id="{ADD18B00-779C-4BFB-9000-453626160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1520041"/>
            <a:ext cx="3775096" cy="2152766"/>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circolare a sinistra 7">
            <a:hlinkClick r:id="rId4" action="ppaction://hlinksldjump"/>
            <a:extLst>
              <a:ext uri="{FF2B5EF4-FFF2-40B4-BE49-F238E27FC236}">
                <a16:creationId xmlns:a16="http://schemas.microsoft.com/office/drawing/2014/main" id="{69299A78-4926-4173-BD01-AA2957E446A6}"/>
              </a:ext>
            </a:extLst>
          </p:cNvPr>
          <p:cNvSpPr/>
          <p:nvPr/>
        </p:nvSpPr>
        <p:spPr>
          <a:xfrm>
            <a:off x="10934606" y="5470968"/>
            <a:ext cx="381740" cy="559294"/>
          </a:xfrm>
          <a:prstGeom prst="curvedLeftArrow">
            <a:avLst/>
          </a:prstGeom>
          <a:solidFill>
            <a:srgbClr val="FBE5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2" name="Immagine 1">
            <a:extLst>
              <a:ext uri="{FF2B5EF4-FFF2-40B4-BE49-F238E27FC236}">
                <a16:creationId xmlns:a16="http://schemas.microsoft.com/office/drawing/2014/main" id="{5E372045-3EE6-45BA-A136-B281D1FB7BC8}"/>
              </a:ext>
            </a:extLst>
          </p:cNvPr>
          <p:cNvPicPr>
            <a:picLocks noChangeAspect="1"/>
          </p:cNvPicPr>
          <p:nvPr/>
        </p:nvPicPr>
        <p:blipFill rotWithShape="1">
          <a:blip r:embed="rId5"/>
          <a:srcRect r="27378"/>
          <a:stretch/>
        </p:blipFill>
        <p:spPr>
          <a:xfrm>
            <a:off x="952672" y="3878555"/>
            <a:ext cx="3009728" cy="2059153"/>
          </a:xfrm>
          <a:prstGeom prst="rect">
            <a:avLst/>
          </a:prstGeom>
        </p:spPr>
      </p:pic>
    </p:spTree>
    <p:extLst>
      <p:ext uri="{BB962C8B-B14F-4D97-AF65-F5344CB8AC3E}">
        <p14:creationId xmlns:p14="http://schemas.microsoft.com/office/powerpoint/2010/main" val="383275215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A81CE56-1D27-4C31-BEFC-BFCD081D9729}"/>
              </a:ext>
            </a:extLst>
          </p:cNvPr>
          <p:cNvPicPr>
            <a:picLocks noChangeAspect="1"/>
          </p:cNvPicPr>
          <p:nvPr/>
        </p:nvPicPr>
        <p:blipFill>
          <a:blip r:embed="rId3"/>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C710DEB2-0514-4E96-87D1-576D76963238}"/>
              </a:ext>
            </a:extLst>
          </p:cNvPr>
          <p:cNvSpPr>
            <a:spLocks noGrp="1"/>
          </p:cNvSpPr>
          <p:nvPr>
            <p:ph type="title"/>
          </p:nvPr>
        </p:nvSpPr>
        <p:spPr>
          <a:xfrm>
            <a:off x="838200" y="650876"/>
            <a:ext cx="6438900" cy="1092200"/>
          </a:xfrm>
        </p:spPr>
        <p:txBody>
          <a:bodyPr>
            <a:normAutofit/>
          </a:bodyPr>
          <a:lstStyle/>
          <a:p>
            <a:r>
              <a:rPr lang="it-IT" sz="3400" b="1" dirty="0">
                <a:latin typeface="Lucida Calligraphy" panose="03010101010101010101" pitchFamily="66" charset="0"/>
                <a:ea typeface="+mn-ea"/>
                <a:cs typeface="+mn-cs"/>
              </a:rPr>
              <a:t>Una parola per descriverle</a:t>
            </a:r>
          </a:p>
        </p:txBody>
      </p:sp>
      <p:pic>
        <p:nvPicPr>
          <p:cNvPr id="5" name="Elementi multimediali online 4" title="Il Grillo Parlante, “ministro della conoscenza del bene e del male”">
            <a:hlinkClick r:id="" action="ppaction://media"/>
            <a:extLst>
              <a:ext uri="{FF2B5EF4-FFF2-40B4-BE49-F238E27FC236}">
                <a16:creationId xmlns:a16="http://schemas.microsoft.com/office/drawing/2014/main" id="{8361DD04-84AB-4356-ADFD-C77ACF352D8D}"/>
              </a:ext>
            </a:extLst>
          </p:cNvPr>
          <p:cNvPicPr>
            <a:picLocks noGrp="1" noRot="1" noChangeAspect="1"/>
          </p:cNvPicPr>
          <p:nvPr>
            <p:ph idx="1"/>
            <a:videoFile r:link="rId1"/>
          </p:nvPr>
        </p:nvPicPr>
        <p:blipFill>
          <a:blip r:embed="rId4"/>
          <a:stretch>
            <a:fillRect/>
          </a:stretch>
        </p:blipFill>
        <p:spPr>
          <a:xfrm>
            <a:off x="954627" y="3079547"/>
            <a:ext cx="4188872" cy="2836255"/>
          </a:xfrm>
          <a:prstGeom prst="rect">
            <a:avLst/>
          </a:prstGeom>
        </p:spPr>
      </p:pic>
      <p:sp>
        <p:nvSpPr>
          <p:cNvPr id="7" name="CasellaDiTesto 6">
            <a:extLst>
              <a:ext uri="{FF2B5EF4-FFF2-40B4-BE49-F238E27FC236}">
                <a16:creationId xmlns:a16="http://schemas.microsoft.com/office/drawing/2014/main" id="{D6033324-320F-498C-8CB1-6B48E561C365}"/>
              </a:ext>
            </a:extLst>
          </p:cNvPr>
          <p:cNvSpPr txBox="1"/>
          <p:nvPr/>
        </p:nvSpPr>
        <p:spPr>
          <a:xfrm>
            <a:off x="838201" y="1599511"/>
            <a:ext cx="6438899" cy="1323439"/>
          </a:xfrm>
          <a:prstGeom prst="rect">
            <a:avLst/>
          </a:prstGeom>
          <a:noFill/>
        </p:spPr>
        <p:txBody>
          <a:bodyPr wrap="square" rtlCol="0">
            <a:spAutoFit/>
          </a:bodyPr>
          <a:lstStyle/>
          <a:p>
            <a:pPr algn="just"/>
            <a:r>
              <a:rPr lang="it-IT" sz="2000" dirty="0"/>
              <a:t>Una parola che accomuna queste due figure è ‘coscienza’. È quella voce interiore che guida gli uomini nelle situazioni della vita, aiutandoli a prendere le decisioni più giuste e a distinguere il bene dal male.</a:t>
            </a:r>
          </a:p>
        </p:txBody>
      </p:sp>
      <p:pic>
        <p:nvPicPr>
          <p:cNvPr id="8" name="Immagine 7">
            <a:extLst>
              <a:ext uri="{FF2B5EF4-FFF2-40B4-BE49-F238E27FC236}">
                <a16:creationId xmlns:a16="http://schemas.microsoft.com/office/drawing/2014/main" id="{F0AC40E3-6E51-4975-8BD2-5029203CF1CA}"/>
              </a:ext>
            </a:extLst>
          </p:cNvPr>
          <p:cNvPicPr>
            <a:picLocks noChangeAspect="1"/>
          </p:cNvPicPr>
          <p:nvPr/>
        </p:nvPicPr>
        <p:blipFill>
          <a:blip r:embed="rId5"/>
          <a:stretch>
            <a:fillRect/>
          </a:stretch>
        </p:blipFill>
        <p:spPr>
          <a:xfrm>
            <a:off x="7525635" y="1714812"/>
            <a:ext cx="3711738" cy="2087852"/>
          </a:xfrm>
          <a:prstGeom prst="rect">
            <a:avLst/>
          </a:prstGeom>
        </p:spPr>
      </p:pic>
      <p:sp>
        <p:nvSpPr>
          <p:cNvPr id="9" name="CasellaDiTesto 8">
            <a:extLst>
              <a:ext uri="{FF2B5EF4-FFF2-40B4-BE49-F238E27FC236}">
                <a16:creationId xmlns:a16="http://schemas.microsoft.com/office/drawing/2014/main" id="{648EDE51-671D-4E6F-959D-E814D5EC4E7F}"/>
              </a:ext>
            </a:extLst>
          </p:cNvPr>
          <p:cNvSpPr txBox="1"/>
          <p:nvPr/>
        </p:nvSpPr>
        <p:spPr>
          <a:xfrm>
            <a:off x="5924993" y="4314668"/>
            <a:ext cx="4972050" cy="1015663"/>
          </a:xfrm>
          <a:prstGeom prst="rect">
            <a:avLst/>
          </a:prstGeom>
          <a:noFill/>
        </p:spPr>
        <p:txBody>
          <a:bodyPr wrap="square" rtlCol="0">
            <a:spAutoFit/>
          </a:bodyPr>
          <a:lstStyle/>
          <a:p>
            <a:pPr algn="just"/>
            <a:r>
              <a:rPr lang="it-IT" sz="2000" dirty="0"/>
              <a:t>Sia Carola che Antigone hanno agito perché spinte dallo stesso desiderio di seguire la propria coscienza. </a:t>
            </a:r>
            <a:endParaRPr lang="it-IT" sz="2000" u="sng" dirty="0"/>
          </a:p>
        </p:txBody>
      </p:sp>
      <p:sp>
        <p:nvSpPr>
          <p:cNvPr id="10" name="Freccia circolare a sinistra 9">
            <a:hlinkClick r:id="rId6" action="ppaction://hlinksldjump"/>
            <a:extLst>
              <a:ext uri="{FF2B5EF4-FFF2-40B4-BE49-F238E27FC236}">
                <a16:creationId xmlns:a16="http://schemas.microsoft.com/office/drawing/2014/main" id="{D02F2635-0951-46A9-947F-592A345DEB00}"/>
              </a:ext>
            </a:extLst>
          </p:cNvPr>
          <p:cNvSpPr/>
          <p:nvPr/>
        </p:nvSpPr>
        <p:spPr>
          <a:xfrm>
            <a:off x="11046503" y="5445925"/>
            <a:ext cx="381740" cy="559294"/>
          </a:xfrm>
          <a:prstGeom prst="curvedLeftArrow">
            <a:avLst/>
          </a:prstGeom>
          <a:solidFill>
            <a:srgbClr val="FBE5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34134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FFE87223-EBB9-42A1-9083-B2E2116F07AD}"/>
              </a:ext>
            </a:extLst>
          </p:cNvPr>
          <p:cNvPicPr>
            <a:picLocks noChangeAspect="1"/>
          </p:cNvPicPr>
          <p:nvPr/>
        </p:nvPicPr>
        <p:blipFill>
          <a:blip r:embed="rId2"/>
          <a:stretch>
            <a:fillRect/>
          </a:stretch>
        </p:blipFill>
        <p:spPr>
          <a:xfrm>
            <a:off x="2499" y="0"/>
            <a:ext cx="12192000" cy="6857999"/>
          </a:xfrm>
          <a:prstGeom prst="rect">
            <a:avLst/>
          </a:prstGeom>
        </p:spPr>
      </p:pic>
      <p:sp>
        <p:nvSpPr>
          <p:cNvPr id="2" name="Titolo 1">
            <a:extLst>
              <a:ext uri="{FF2B5EF4-FFF2-40B4-BE49-F238E27FC236}">
                <a16:creationId xmlns:a16="http://schemas.microsoft.com/office/drawing/2014/main" id="{29CB8956-C4D3-4BE8-956A-469BF0C3CC6E}"/>
              </a:ext>
            </a:extLst>
          </p:cNvPr>
          <p:cNvSpPr>
            <a:spLocks noGrp="1"/>
          </p:cNvSpPr>
          <p:nvPr>
            <p:ph type="title"/>
          </p:nvPr>
        </p:nvSpPr>
        <p:spPr>
          <a:xfrm>
            <a:off x="787506" y="584847"/>
            <a:ext cx="10532892" cy="1283647"/>
          </a:xfrm>
        </p:spPr>
        <p:txBody>
          <a:bodyPr>
            <a:normAutofit/>
          </a:bodyPr>
          <a:lstStyle/>
          <a:p>
            <a:r>
              <a:rPr lang="it-IT" sz="3400" b="1" dirty="0">
                <a:latin typeface="Lucida Calligraphy" panose="03010101010101010101" pitchFamily="66" charset="0"/>
                <a:ea typeface="+mn-ea"/>
                <a:cs typeface="+mn-cs"/>
              </a:rPr>
              <a:t>Carola e Antigone a confronto</a:t>
            </a:r>
          </a:p>
        </p:txBody>
      </p:sp>
      <p:sp>
        <p:nvSpPr>
          <p:cNvPr id="7" name="CasellaDiTesto 6">
            <a:extLst>
              <a:ext uri="{FF2B5EF4-FFF2-40B4-BE49-F238E27FC236}">
                <a16:creationId xmlns:a16="http://schemas.microsoft.com/office/drawing/2014/main" id="{9E0EC683-D34A-4691-B17C-EB3D1CF533F0}"/>
              </a:ext>
            </a:extLst>
          </p:cNvPr>
          <p:cNvSpPr txBox="1"/>
          <p:nvPr/>
        </p:nvSpPr>
        <p:spPr>
          <a:xfrm>
            <a:off x="871602" y="1530953"/>
            <a:ext cx="7434198" cy="1323439"/>
          </a:xfrm>
          <a:prstGeom prst="rect">
            <a:avLst/>
          </a:prstGeom>
          <a:noFill/>
        </p:spPr>
        <p:txBody>
          <a:bodyPr wrap="square" rtlCol="0">
            <a:spAutoFit/>
          </a:bodyPr>
          <a:lstStyle/>
          <a:p>
            <a:pPr algn="just"/>
            <a:r>
              <a:rPr lang="it-IT" sz="2000" dirty="0"/>
              <a:t>Tra il personaggio di Antigone e quello di Carola ci sono molte analogie. Queste due donne si sono trovate di fronte ad una scelta e  hanno entrambe agito secondo ciò che credevano giusto, anche conoscendo i rischi a cui andavano incontro. </a:t>
            </a:r>
          </a:p>
        </p:txBody>
      </p:sp>
      <p:sp>
        <p:nvSpPr>
          <p:cNvPr id="9" name="CasellaDiTesto 8">
            <a:extLst>
              <a:ext uri="{FF2B5EF4-FFF2-40B4-BE49-F238E27FC236}">
                <a16:creationId xmlns:a16="http://schemas.microsoft.com/office/drawing/2014/main" id="{3EFB5B51-F2D5-41AD-A48B-E131A67235FB}"/>
              </a:ext>
            </a:extLst>
          </p:cNvPr>
          <p:cNvSpPr txBox="1"/>
          <p:nvPr/>
        </p:nvSpPr>
        <p:spPr>
          <a:xfrm>
            <a:off x="5753101" y="4691912"/>
            <a:ext cx="4452208" cy="1015663"/>
          </a:xfrm>
          <a:prstGeom prst="rect">
            <a:avLst/>
          </a:prstGeom>
          <a:noFill/>
        </p:spPr>
        <p:txBody>
          <a:bodyPr wrap="square" rtlCol="0">
            <a:spAutoFit/>
          </a:bodyPr>
          <a:lstStyle/>
          <a:p>
            <a:pPr algn="just"/>
            <a:r>
              <a:rPr lang="it-IT" sz="2000" dirty="0"/>
              <a:t>Hanno preso la loro decisione andando contro le leggi dello stato, che ritenevano disumane e in contrasto con i loro valori.</a:t>
            </a:r>
          </a:p>
        </p:txBody>
      </p:sp>
      <p:pic>
        <p:nvPicPr>
          <p:cNvPr id="10" name="Immagine 9">
            <a:extLst>
              <a:ext uri="{FF2B5EF4-FFF2-40B4-BE49-F238E27FC236}">
                <a16:creationId xmlns:a16="http://schemas.microsoft.com/office/drawing/2014/main" id="{680A4F47-F72D-4A64-B386-0ECC11EB4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66" y="3467208"/>
            <a:ext cx="4129107" cy="2497491"/>
          </a:xfrm>
          <a:prstGeom prst="rect">
            <a:avLst/>
          </a:prstGeom>
        </p:spPr>
      </p:pic>
      <p:pic>
        <p:nvPicPr>
          <p:cNvPr id="3" name="Immagine 2">
            <a:extLst>
              <a:ext uri="{FF2B5EF4-FFF2-40B4-BE49-F238E27FC236}">
                <a16:creationId xmlns:a16="http://schemas.microsoft.com/office/drawing/2014/main" id="{F2DF9636-6F2B-41ED-8FA7-DEB4300AE189}"/>
              </a:ext>
            </a:extLst>
          </p:cNvPr>
          <p:cNvPicPr>
            <a:picLocks noChangeAspect="1"/>
          </p:cNvPicPr>
          <p:nvPr/>
        </p:nvPicPr>
        <p:blipFill>
          <a:blip r:embed="rId4"/>
          <a:stretch>
            <a:fillRect/>
          </a:stretch>
        </p:blipFill>
        <p:spPr>
          <a:xfrm>
            <a:off x="8686772" y="1099727"/>
            <a:ext cx="2629852" cy="3263519"/>
          </a:xfrm>
          <a:prstGeom prst="rect">
            <a:avLst/>
          </a:prstGeom>
        </p:spPr>
      </p:pic>
    </p:spTree>
    <p:extLst>
      <p:ext uri="{BB962C8B-B14F-4D97-AF65-F5344CB8AC3E}">
        <p14:creationId xmlns:p14="http://schemas.microsoft.com/office/powerpoint/2010/main" val="3503155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68A90F74-CF66-41C1-BE47-F1FEDE4DEC7A}"/>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5" name="Titolo 1">
            <a:extLst>
              <a:ext uri="{FF2B5EF4-FFF2-40B4-BE49-F238E27FC236}">
                <a16:creationId xmlns:a16="http://schemas.microsoft.com/office/drawing/2014/main" id="{7ACC6EFF-7E7F-41DE-90F2-FB91E5C983A5}"/>
              </a:ext>
            </a:extLst>
          </p:cNvPr>
          <p:cNvSpPr>
            <a:spLocks noGrp="1"/>
          </p:cNvSpPr>
          <p:nvPr>
            <p:ph type="title"/>
          </p:nvPr>
        </p:nvSpPr>
        <p:spPr>
          <a:xfrm>
            <a:off x="711738" y="560364"/>
            <a:ext cx="10515600" cy="1325563"/>
          </a:xfrm>
        </p:spPr>
        <p:txBody>
          <a:bodyPr>
            <a:normAutofit/>
          </a:bodyPr>
          <a:lstStyle/>
          <a:p>
            <a:r>
              <a:rPr lang="it-IT" sz="3400" b="1" dirty="0">
                <a:latin typeface="Lucida Calligraphy" panose="03010101010101010101" pitchFamily="66" charset="0"/>
                <a:ea typeface="+mn-ea"/>
                <a:cs typeface="+mn-cs"/>
              </a:rPr>
              <a:t>Carola e Antigone a confronto</a:t>
            </a:r>
          </a:p>
        </p:txBody>
      </p:sp>
      <p:sp>
        <p:nvSpPr>
          <p:cNvPr id="6" name="Freccia circolare a sinistra 5">
            <a:hlinkClick r:id="rId3" action="ppaction://hlinksldjump"/>
            <a:extLst>
              <a:ext uri="{FF2B5EF4-FFF2-40B4-BE49-F238E27FC236}">
                <a16:creationId xmlns:a16="http://schemas.microsoft.com/office/drawing/2014/main" id="{12936510-7FEB-4D24-863D-E299AEFAAEB1}"/>
              </a:ext>
            </a:extLst>
          </p:cNvPr>
          <p:cNvSpPr/>
          <p:nvPr/>
        </p:nvSpPr>
        <p:spPr>
          <a:xfrm>
            <a:off x="10895860" y="5445272"/>
            <a:ext cx="381740" cy="559294"/>
          </a:xfrm>
          <a:prstGeom prst="curvedLeftArrow">
            <a:avLst/>
          </a:prstGeom>
          <a:solidFill>
            <a:srgbClr val="FBE5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7" name="CasellaDiTesto 6">
            <a:extLst>
              <a:ext uri="{FF2B5EF4-FFF2-40B4-BE49-F238E27FC236}">
                <a16:creationId xmlns:a16="http://schemas.microsoft.com/office/drawing/2014/main" id="{84D5B052-E9BF-4AE0-BB10-E6A0C16D7F21}"/>
              </a:ext>
            </a:extLst>
          </p:cNvPr>
          <p:cNvSpPr txBox="1"/>
          <p:nvPr/>
        </p:nvSpPr>
        <p:spPr>
          <a:xfrm>
            <a:off x="769535" y="1575080"/>
            <a:ext cx="6661736" cy="2003112"/>
          </a:xfrm>
          <a:prstGeom prst="rect">
            <a:avLst/>
          </a:prstGeom>
          <a:noFill/>
        </p:spPr>
        <p:txBody>
          <a:bodyPr wrap="square" numCol="1" spcCol="360000" rtlCol="0">
            <a:spAutoFit/>
          </a:bodyPr>
          <a:lstStyle/>
          <a:p>
            <a:pPr algn="just">
              <a:spcBef>
                <a:spcPts val="500"/>
              </a:spcBef>
            </a:pPr>
            <a:r>
              <a:rPr lang="it-IT" sz="2000" dirty="0"/>
              <a:t>La somiglianza fra le  due figure non sta nel gesto in sé, ma nella motivazione che le ha spinte a comportarsi in questo modo. </a:t>
            </a:r>
          </a:p>
          <a:p>
            <a:pPr algn="just">
              <a:spcBef>
                <a:spcPts val="500"/>
              </a:spcBef>
            </a:pPr>
            <a:r>
              <a:rPr lang="it-IT" sz="2000" dirty="0"/>
              <a:t>Possiamo considerare Carola la nuova Antigone: se da una parte Antigone si è opposta a Creonte, dall’altra Carola ha fatto lo stesso con Salvini. </a:t>
            </a:r>
          </a:p>
        </p:txBody>
      </p:sp>
      <p:pic>
        <p:nvPicPr>
          <p:cNvPr id="2" name="Immagine 1">
            <a:extLst>
              <a:ext uri="{FF2B5EF4-FFF2-40B4-BE49-F238E27FC236}">
                <a16:creationId xmlns:a16="http://schemas.microsoft.com/office/drawing/2014/main" id="{8496C4C1-8B0A-4BE4-B065-32F652B30E4A}"/>
              </a:ext>
            </a:extLst>
          </p:cNvPr>
          <p:cNvPicPr>
            <a:picLocks noChangeAspect="1"/>
          </p:cNvPicPr>
          <p:nvPr/>
        </p:nvPicPr>
        <p:blipFill rotWithShape="1">
          <a:blip r:embed="rId4"/>
          <a:srcRect l="36857" t="26192" r="10567" b="302"/>
          <a:stretch/>
        </p:blipFill>
        <p:spPr>
          <a:xfrm>
            <a:off x="7663698" y="1673735"/>
            <a:ext cx="3613901" cy="3545965"/>
          </a:xfrm>
          <a:prstGeom prst="rect">
            <a:avLst/>
          </a:prstGeom>
        </p:spPr>
      </p:pic>
      <p:sp>
        <p:nvSpPr>
          <p:cNvPr id="8" name="CasellaDiTesto 7">
            <a:extLst>
              <a:ext uri="{FF2B5EF4-FFF2-40B4-BE49-F238E27FC236}">
                <a16:creationId xmlns:a16="http://schemas.microsoft.com/office/drawing/2014/main" id="{7FE81D94-F3FE-425C-B799-28F5167F2A07}"/>
              </a:ext>
            </a:extLst>
          </p:cNvPr>
          <p:cNvSpPr txBox="1"/>
          <p:nvPr/>
        </p:nvSpPr>
        <p:spPr>
          <a:xfrm>
            <a:off x="7663698" y="5334902"/>
            <a:ext cx="1835598" cy="338554"/>
          </a:xfrm>
          <a:prstGeom prst="rect">
            <a:avLst/>
          </a:prstGeom>
          <a:solidFill>
            <a:srgbClr val="FBE5D7"/>
          </a:solidFill>
        </p:spPr>
        <p:txBody>
          <a:bodyPr wrap="square" rtlCol="0">
            <a:spAutoFit/>
          </a:bodyPr>
          <a:lstStyle/>
          <a:p>
            <a:r>
              <a:rPr lang="it-IT" sz="1600" dirty="0"/>
              <a:t>Creonte e Antigone</a:t>
            </a:r>
          </a:p>
        </p:txBody>
      </p:sp>
      <p:pic>
        <p:nvPicPr>
          <p:cNvPr id="3" name="Immagine 2">
            <a:extLst>
              <a:ext uri="{FF2B5EF4-FFF2-40B4-BE49-F238E27FC236}">
                <a16:creationId xmlns:a16="http://schemas.microsoft.com/office/drawing/2014/main" id="{E09AD771-E0E7-464B-8C3E-4B52BBF8DF03}"/>
              </a:ext>
            </a:extLst>
          </p:cNvPr>
          <p:cNvPicPr>
            <a:picLocks noChangeAspect="1"/>
          </p:cNvPicPr>
          <p:nvPr/>
        </p:nvPicPr>
        <p:blipFill>
          <a:blip r:embed="rId5"/>
          <a:stretch>
            <a:fillRect/>
          </a:stretch>
        </p:blipFill>
        <p:spPr>
          <a:xfrm>
            <a:off x="814046" y="3888545"/>
            <a:ext cx="3330868" cy="1955322"/>
          </a:xfrm>
          <a:prstGeom prst="rect">
            <a:avLst/>
          </a:prstGeom>
        </p:spPr>
      </p:pic>
      <p:sp>
        <p:nvSpPr>
          <p:cNvPr id="12" name="CasellaDiTesto 11">
            <a:extLst>
              <a:ext uri="{FF2B5EF4-FFF2-40B4-BE49-F238E27FC236}">
                <a16:creationId xmlns:a16="http://schemas.microsoft.com/office/drawing/2014/main" id="{582FCEBF-2826-4FEC-80BA-A0935B02936F}"/>
              </a:ext>
            </a:extLst>
          </p:cNvPr>
          <p:cNvSpPr txBox="1"/>
          <p:nvPr/>
        </p:nvSpPr>
        <p:spPr>
          <a:xfrm>
            <a:off x="4234029" y="3757797"/>
            <a:ext cx="3286357" cy="2246769"/>
          </a:xfrm>
          <a:prstGeom prst="rect">
            <a:avLst/>
          </a:prstGeom>
          <a:noFill/>
        </p:spPr>
        <p:txBody>
          <a:bodyPr wrap="square">
            <a:spAutoFit/>
          </a:bodyPr>
          <a:lstStyle/>
          <a:p>
            <a:pPr algn="just">
              <a:spcBef>
                <a:spcPts val="500"/>
              </a:spcBef>
            </a:pPr>
            <a:r>
              <a:rPr lang="it-IT" sz="2000" dirty="0"/>
              <a:t>Troviamo quindi un parallelismo fra il ministro dell’interno italiano e il re di Tebe perché entrambi hanno messo in primo piano la politica tralasciando i rapporti umani. </a:t>
            </a:r>
          </a:p>
        </p:txBody>
      </p:sp>
    </p:spTree>
    <p:extLst>
      <p:ext uri="{BB962C8B-B14F-4D97-AF65-F5344CB8AC3E}">
        <p14:creationId xmlns:p14="http://schemas.microsoft.com/office/powerpoint/2010/main" val="34617506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ECD8B40641949489CC5334DE98B0D52" ma:contentTypeVersion="4" ma:contentTypeDescription="Creare un nuovo documento." ma:contentTypeScope="" ma:versionID="c3e876854c28104f625cd85bc3e199e4">
  <xsd:schema xmlns:xsd="http://www.w3.org/2001/XMLSchema" xmlns:xs="http://www.w3.org/2001/XMLSchema" xmlns:p="http://schemas.microsoft.com/office/2006/metadata/properties" xmlns:ns2="a200c08e-1f6b-427d-968b-86cfd048e86f" targetNamespace="http://schemas.microsoft.com/office/2006/metadata/properties" ma:root="true" ma:fieldsID="5ffa1531919d0ba5320dc84a0341af9b" ns2:_="">
    <xsd:import namespace="a200c08e-1f6b-427d-968b-86cfd048e8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00c08e-1f6b-427d-968b-86cfd048e8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C741A3-D787-484D-881A-4C106B31A105}"/>
</file>

<file path=customXml/itemProps2.xml><?xml version="1.0" encoding="utf-8"?>
<ds:datastoreItem xmlns:ds="http://schemas.openxmlformats.org/officeDocument/2006/customXml" ds:itemID="{49258B03-1851-49BF-B226-38483316B1B4}"/>
</file>

<file path=customXml/itemProps3.xml><?xml version="1.0" encoding="utf-8"?>
<ds:datastoreItem xmlns:ds="http://schemas.openxmlformats.org/officeDocument/2006/customXml" ds:itemID="{AAEFF78F-3F86-4C51-A00D-B8DBCC9664CE}"/>
</file>

<file path=docProps/app.xml><?xml version="1.0" encoding="utf-8"?>
<Properties xmlns="http://schemas.openxmlformats.org/officeDocument/2006/extended-properties" xmlns:vt="http://schemas.openxmlformats.org/officeDocument/2006/docPropsVTypes">
  <TotalTime>1341</TotalTime>
  <Words>1217</Words>
  <Application>Microsoft Office PowerPoint</Application>
  <PresentationFormat>Widescreen</PresentationFormat>
  <Paragraphs>55</Paragraphs>
  <Slides>12</Slides>
  <Notes>0</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Arial</vt:lpstr>
      <vt:lpstr>Calibri</vt:lpstr>
      <vt:lpstr>Calibri Light</vt:lpstr>
      <vt:lpstr>Lucida Calligraphy</vt:lpstr>
      <vt:lpstr>Tema di Office</vt:lpstr>
      <vt:lpstr>Antigone e Carola</vt:lpstr>
      <vt:lpstr>Antigone e Carola</vt:lpstr>
      <vt:lpstr>Presentazione standard di PowerPoint</vt:lpstr>
      <vt:lpstr>Antigone</vt:lpstr>
      <vt:lpstr>Presentazione standard di PowerPoint</vt:lpstr>
      <vt:lpstr>Presentazione standard di PowerPoint</vt:lpstr>
      <vt:lpstr>Una parola per descriverle</vt:lpstr>
      <vt:lpstr>Carola e Antigone a confronto</vt:lpstr>
      <vt:lpstr>Carola e Antigone a confronto</vt:lpstr>
      <vt:lpstr>Riflessione di entrambe</vt:lpstr>
      <vt:lpstr>La disubbidienza civile ci fa rimanere umani</vt:lpstr>
      <vt:lpstr>Pensa- Fabrizio Moro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Antigone e Carola</dc:title>
  <dc:creator>angelica principi</dc:creator>
  <cp:lastModifiedBy>sara callegari</cp:lastModifiedBy>
  <cp:revision>170</cp:revision>
  <dcterms:created xsi:type="dcterms:W3CDTF">2021-03-17T11:16:19Z</dcterms:created>
  <dcterms:modified xsi:type="dcterms:W3CDTF">2021-05-12T17:35:50Z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0x0101003ECD8B40641949489CC5334DE98B0D52</vt:lpwstr>
  </property>
</Properties>
</file>